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7" r:id="rId2"/>
    <p:sldId id="292" r:id="rId3"/>
    <p:sldId id="268" r:id="rId4"/>
    <p:sldId id="294" r:id="rId5"/>
    <p:sldId id="269" r:id="rId6"/>
    <p:sldId id="295" r:id="rId7"/>
    <p:sldId id="270" r:id="rId8"/>
    <p:sldId id="296" r:id="rId9"/>
    <p:sldId id="271" r:id="rId10"/>
    <p:sldId id="259" r:id="rId11"/>
    <p:sldId id="290" r:id="rId12"/>
    <p:sldId id="284" r:id="rId13"/>
    <p:sldId id="286" r:id="rId14"/>
    <p:sldId id="297" r:id="rId15"/>
    <p:sldId id="280" r:id="rId16"/>
    <p:sldId id="287" r:id="rId17"/>
    <p:sldId id="283" r:id="rId18"/>
    <p:sldId id="272" r:id="rId19"/>
    <p:sldId id="291" r:id="rId20"/>
    <p:sldId id="273" r:id="rId21"/>
    <p:sldId id="274" r:id="rId22"/>
    <p:sldId id="275" r:id="rId23"/>
    <p:sldId id="276" r:id="rId24"/>
    <p:sldId id="262" r:id="rId25"/>
    <p:sldId id="257" r:id="rId26"/>
    <p:sldId id="260" r:id="rId27"/>
    <p:sldId id="263" r:id="rId28"/>
    <p:sldId id="298" r:id="rId29"/>
    <p:sldId id="282" r:id="rId30"/>
    <p:sldId id="278" r:id="rId31"/>
    <p:sldId id="279" r:id="rId32"/>
    <p:sldId id="277" r:id="rId33"/>
    <p:sldId id="281" r:id="rId34"/>
    <p:sldId id="288" r:id="rId35"/>
    <p:sldId id="285"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797"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8581F-2B8E-41D7-9D3F-0849722E2504}" type="datetimeFigureOut">
              <a:rPr lang="en-CA" smtClean="0"/>
              <a:t>2021-03-16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4D83C4-EB28-418F-8702-7F738FABE4F8}" type="slidenum">
              <a:rPr lang="en-CA" smtClean="0"/>
              <a:t>‹#›</a:t>
            </a:fld>
            <a:endParaRPr lang="en-CA"/>
          </a:p>
        </p:txBody>
      </p:sp>
    </p:spTree>
    <p:extLst>
      <p:ext uri="{BB962C8B-B14F-4D97-AF65-F5344CB8AC3E}">
        <p14:creationId xmlns:p14="http://schemas.microsoft.com/office/powerpoint/2010/main" val="28993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a:t>
            </a:fld>
            <a:endParaRPr lang="en-CA"/>
          </a:p>
        </p:txBody>
      </p:sp>
    </p:spTree>
    <p:extLst>
      <p:ext uri="{BB962C8B-B14F-4D97-AF65-F5344CB8AC3E}">
        <p14:creationId xmlns:p14="http://schemas.microsoft.com/office/powerpoint/2010/main" val="273557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11</a:t>
            </a:fld>
            <a:endParaRPr lang="en-CA"/>
          </a:p>
        </p:txBody>
      </p:sp>
    </p:spTree>
    <p:extLst>
      <p:ext uri="{BB962C8B-B14F-4D97-AF65-F5344CB8AC3E}">
        <p14:creationId xmlns:p14="http://schemas.microsoft.com/office/powerpoint/2010/main" val="70160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12</a:t>
            </a:fld>
            <a:endParaRPr lang="en-CA"/>
          </a:p>
        </p:txBody>
      </p:sp>
    </p:spTree>
    <p:extLst>
      <p:ext uri="{BB962C8B-B14F-4D97-AF65-F5344CB8AC3E}">
        <p14:creationId xmlns:p14="http://schemas.microsoft.com/office/powerpoint/2010/main" val="48711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13</a:t>
            </a:fld>
            <a:endParaRPr lang="en-CA"/>
          </a:p>
        </p:txBody>
      </p:sp>
    </p:spTree>
    <p:extLst>
      <p:ext uri="{BB962C8B-B14F-4D97-AF65-F5344CB8AC3E}">
        <p14:creationId xmlns:p14="http://schemas.microsoft.com/office/powerpoint/2010/main" val="115371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14</a:t>
            </a:fld>
            <a:endParaRPr lang="en-CA"/>
          </a:p>
        </p:txBody>
      </p:sp>
    </p:spTree>
    <p:extLst>
      <p:ext uri="{BB962C8B-B14F-4D97-AF65-F5344CB8AC3E}">
        <p14:creationId xmlns:p14="http://schemas.microsoft.com/office/powerpoint/2010/main" val="867025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15</a:t>
            </a:fld>
            <a:endParaRPr lang="en-CA"/>
          </a:p>
        </p:txBody>
      </p:sp>
    </p:spTree>
    <p:extLst>
      <p:ext uri="{BB962C8B-B14F-4D97-AF65-F5344CB8AC3E}">
        <p14:creationId xmlns:p14="http://schemas.microsoft.com/office/powerpoint/2010/main" val="312519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16</a:t>
            </a:fld>
            <a:endParaRPr lang="en-CA"/>
          </a:p>
        </p:txBody>
      </p:sp>
    </p:spTree>
    <p:extLst>
      <p:ext uri="{BB962C8B-B14F-4D97-AF65-F5344CB8AC3E}">
        <p14:creationId xmlns:p14="http://schemas.microsoft.com/office/powerpoint/2010/main" val="2504431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17</a:t>
            </a:fld>
            <a:endParaRPr lang="en-CA"/>
          </a:p>
        </p:txBody>
      </p:sp>
    </p:spTree>
    <p:extLst>
      <p:ext uri="{BB962C8B-B14F-4D97-AF65-F5344CB8AC3E}">
        <p14:creationId xmlns:p14="http://schemas.microsoft.com/office/powerpoint/2010/main" val="208432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18</a:t>
            </a:fld>
            <a:endParaRPr lang="en-CA"/>
          </a:p>
        </p:txBody>
      </p:sp>
    </p:spTree>
    <p:extLst>
      <p:ext uri="{BB962C8B-B14F-4D97-AF65-F5344CB8AC3E}">
        <p14:creationId xmlns:p14="http://schemas.microsoft.com/office/powerpoint/2010/main" val="2501452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19</a:t>
            </a:fld>
            <a:endParaRPr lang="en-CA"/>
          </a:p>
        </p:txBody>
      </p:sp>
    </p:spTree>
    <p:extLst>
      <p:ext uri="{BB962C8B-B14F-4D97-AF65-F5344CB8AC3E}">
        <p14:creationId xmlns:p14="http://schemas.microsoft.com/office/powerpoint/2010/main" val="227903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20</a:t>
            </a:fld>
            <a:endParaRPr lang="en-CA"/>
          </a:p>
        </p:txBody>
      </p:sp>
    </p:spTree>
    <p:extLst>
      <p:ext uri="{BB962C8B-B14F-4D97-AF65-F5344CB8AC3E}">
        <p14:creationId xmlns:p14="http://schemas.microsoft.com/office/powerpoint/2010/main" val="230459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3</a:t>
            </a:fld>
            <a:endParaRPr lang="en-CA"/>
          </a:p>
        </p:txBody>
      </p:sp>
    </p:spTree>
    <p:extLst>
      <p:ext uri="{BB962C8B-B14F-4D97-AF65-F5344CB8AC3E}">
        <p14:creationId xmlns:p14="http://schemas.microsoft.com/office/powerpoint/2010/main" val="111314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21</a:t>
            </a:fld>
            <a:endParaRPr lang="en-CA"/>
          </a:p>
        </p:txBody>
      </p:sp>
    </p:spTree>
    <p:extLst>
      <p:ext uri="{BB962C8B-B14F-4D97-AF65-F5344CB8AC3E}">
        <p14:creationId xmlns:p14="http://schemas.microsoft.com/office/powerpoint/2010/main" val="382285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Looked at only products with at least 5 unique products. That way, the discount amount would not be skewed too a larger degree if let’s say one product was on sale while the other’s were not. </a:t>
            </a:r>
          </a:p>
          <a:p>
            <a:endParaRPr lang="en-CA" dirty="0"/>
          </a:p>
          <a:p>
            <a:r>
              <a:rPr lang="en-CA" dirty="0"/>
              <a:t>So for MEC, while they are in the intermediate range for product prices, overall, they also do not put their products on sale to the same degree that competitors do which suggests that they stick to their values of fair pricing for value. </a:t>
            </a:r>
          </a:p>
        </p:txBody>
      </p:sp>
      <p:sp>
        <p:nvSpPr>
          <p:cNvPr id="4" name="Slide Number Placeholder 3"/>
          <p:cNvSpPr>
            <a:spLocks noGrp="1"/>
          </p:cNvSpPr>
          <p:nvPr>
            <p:ph type="sldNum" sz="quarter" idx="5"/>
          </p:nvPr>
        </p:nvSpPr>
        <p:spPr/>
        <p:txBody>
          <a:bodyPr/>
          <a:lstStyle/>
          <a:p>
            <a:fld id="{514D83C4-EB28-418F-8702-7F738FABE4F8}" type="slidenum">
              <a:rPr lang="en-CA" smtClean="0"/>
              <a:t>25</a:t>
            </a:fld>
            <a:endParaRPr lang="en-CA"/>
          </a:p>
        </p:txBody>
      </p:sp>
    </p:spTree>
    <p:extLst>
      <p:ext uri="{BB962C8B-B14F-4D97-AF65-F5344CB8AC3E}">
        <p14:creationId xmlns:p14="http://schemas.microsoft.com/office/powerpoint/2010/main" val="17800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26</a:t>
            </a:fld>
            <a:endParaRPr lang="en-CA"/>
          </a:p>
        </p:txBody>
      </p:sp>
    </p:spTree>
    <p:extLst>
      <p:ext uri="{BB962C8B-B14F-4D97-AF65-F5344CB8AC3E}">
        <p14:creationId xmlns:p14="http://schemas.microsoft.com/office/powerpoint/2010/main" val="2557962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-Does this imply men’s products footwear worse than women’s footwear? Probably not…. Next steps.</a:t>
            </a:r>
          </a:p>
        </p:txBody>
      </p:sp>
      <p:sp>
        <p:nvSpPr>
          <p:cNvPr id="4" name="Slide Number Placeholder 3"/>
          <p:cNvSpPr>
            <a:spLocks noGrp="1"/>
          </p:cNvSpPr>
          <p:nvPr>
            <p:ph type="sldNum" sz="quarter" idx="5"/>
          </p:nvPr>
        </p:nvSpPr>
        <p:spPr/>
        <p:txBody>
          <a:bodyPr/>
          <a:lstStyle/>
          <a:p>
            <a:fld id="{514D83C4-EB28-418F-8702-7F738FABE4F8}" type="slidenum">
              <a:rPr lang="en-CA" smtClean="0"/>
              <a:t>27</a:t>
            </a:fld>
            <a:endParaRPr lang="en-CA"/>
          </a:p>
        </p:txBody>
      </p:sp>
    </p:spTree>
    <p:extLst>
      <p:ext uri="{BB962C8B-B14F-4D97-AF65-F5344CB8AC3E}">
        <p14:creationId xmlns:p14="http://schemas.microsoft.com/office/powerpoint/2010/main" val="3971344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29</a:t>
            </a:fld>
            <a:endParaRPr lang="en-CA"/>
          </a:p>
        </p:txBody>
      </p:sp>
    </p:spTree>
    <p:extLst>
      <p:ext uri="{BB962C8B-B14F-4D97-AF65-F5344CB8AC3E}">
        <p14:creationId xmlns:p14="http://schemas.microsoft.com/office/powerpoint/2010/main" val="787178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34</a:t>
            </a:fld>
            <a:endParaRPr lang="en-CA"/>
          </a:p>
        </p:txBody>
      </p:sp>
    </p:spTree>
    <p:extLst>
      <p:ext uri="{BB962C8B-B14F-4D97-AF65-F5344CB8AC3E}">
        <p14:creationId xmlns:p14="http://schemas.microsoft.com/office/powerpoint/2010/main" val="213263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MEC trying to encompass the whole spectrum</a:t>
            </a:r>
          </a:p>
          <a:p>
            <a:r>
              <a:rPr lang="en-CA" dirty="0"/>
              <a:t>Activity cat vs % of products sold by MEC</a:t>
            </a:r>
          </a:p>
        </p:txBody>
      </p:sp>
      <p:sp>
        <p:nvSpPr>
          <p:cNvPr id="4" name="Slide Number Placeholder 3"/>
          <p:cNvSpPr>
            <a:spLocks noGrp="1"/>
          </p:cNvSpPr>
          <p:nvPr>
            <p:ph type="sldNum" sz="quarter" idx="5"/>
          </p:nvPr>
        </p:nvSpPr>
        <p:spPr/>
        <p:txBody>
          <a:bodyPr/>
          <a:lstStyle/>
          <a:p>
            <a:fld id="{514D83C4-EB28-418F-8702-7F738FABE4F8}" type="slidenum">
              <a:rPr lang="en-CA" smtClean="0"/>
              <a:t>35</a:t>
            </a:fld>
            <a:endParaRPr lang="en-CA"/>
          </a:p>
        </p:txBody>
      </p:sp>
    </p:spTree>
    <p:extLst>
      <p:ext uri="{BB962C8B-B14F-4D97-AF65-F5344CB8AC3E}">
        <p14:creationId xmlns:p14="http://schemas.microsoft.com/office/powerpoint/2010/main" val="100434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36</a:t>
            </a:fld>
            <a:endParaRPr lang="en-CA"/>
          </a:p>
        </p:txBody>
      </p:sp>
    </p:spTree>
    <p:extLst>
      <p:ext uri="{BB962C8B-B14F-4D97-AF65-F5344CB8AC3E}">
        <p14:creationId xmlns:p14="http://schemas.microsoft.com/office/powerpoint/2010/main" val="116947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4</a:t>
            </a:fld>
            <a:endParaRPr lang="en-CA"/>
          </a:p>
        </p:txBody>
      </p:sp>
    </p:spTree>
    <p:extLst>
      <p:ext uri="{BB962C8B-B14F-4D97-AF65-F5344CB8AC3E}">
        <p14:creationId xmlns:p14="http://schemas.microsoft.com/office/powerpoint/2010/main" val="74094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5</a:t>
            </a:fld>
            <a:endParaRPr lang="en-CA"/>
          </a:p>
        </p:txBody>
      </p:sp>
    </p:spTree>
    <p:extLst>
      <p:ext uri="{BB962C8B-B14F-4D97-AF65-F5344CB8AC3E}">
        <p14:creationId xmlns:p14="http://schemas.microsoft.com/office/powerpoint/2010/main" val="385283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6</a:t>
            </a:fld>
            <a:endParaRPr lang="en-CA"/>
          </a:p>
        </p:txBody>
      </p:sp>
    </p:spTree>
    <p:extLst>
      <p:ext uri="{BB962C8B-B14F-4D97-AF65-F5344CB8AC3E}">
        <p14:creationId xmlns:p14="http://schemas.microsoft.com/office/powerpoint/2010/main" val="101266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7</a:t>
            </a:fld>
            <a:endParaRPr lang="en-CA"/>
          </a:p>
        </p:txBody>
      </p:sp>
    </p:spTree>
    <p:extLst>
      <p:ext uri="{BB962C8B-B14F-4D97-AF65-F5344CB8AC3E}">
        <p14:creationId xmlns:p14="http://schemas.microsoft.com/office/powerpoint/2010/main" val="106710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8</a:t>
            </a:fld>
            <a:endParaRPr lang="en-CA"/>
          </a:p>
        </p:txBody>
      </p:sp>
    </p:spTree>
    <p:extLst>
      <p:ext uri="{BB962C8B-B14F-4D97-AF65-F5344CB8AC3E}">
        <p14:creationId xmlns:p14="http://schemas.microsoft.com/office/powerpoint/2010/main" val="241047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9</a:t>
            </a:fld>
            <a:endParaRPr lang="en-CA"/>
          </a:p>
        </p:txBody>
      </p:sp>
    </p:spTree>
    <p:extLst>
      <p:ext uri="{BB962C8B-B14F-4D97-AF65-F5344CB8AC3E}">
        <p14:creationId xmlns:p14="http://schemas.microsoft.com/office/powerpoint/2010/main" val="85147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4D83C4-EB28-418F-8702-7F738FABE4F8}" type="slidenum">
              <a:rPr lang="en-CA" smtClean="0"/>
              <a:t>10</a:t>
            </a:fld>
            <a:endParaRPr lang="en-CA"/>
          </a:p>
        </p:txBody>
      </p:sp>
    </p:spTree>
    <p:extLst>
      <p:ext uri="{BB962C8B-B14F-4D97-AF65-F5344CB8AC3E}">
        <p14:creationId xmlns:p14="http://schemas.microsoft.com/office/powerpoint/2010/main" val="122580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473E-9EB7-49F5-A473-1D17F65F6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E13B1C5-5BF2-415F-BF2F-6589077B9F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2FDF982-84D2-4212-B11D-0951651FE5B6}"/>
              </a:ext>
            </a:extLst>
          </p:cNvPr>
          <p:cNvSpPr>
            <a:spLocks noGrp="1"/>
          </p:cNvSpPr>
          <p:nvPr>
            <p:ph type="dt" sz="half" idx="10"/>
          </p:nvPr>
        </p:nvSpPr>
        <p:spPr/>
        <p:txBody>
          <a:bodyPr/>
          <a:lstStyle/>
          <a:p>
            <a:fld id="{1F5B176C-BF43-457E-9630-961D8756D0FF}" type="datetime1">
              <a:rPr lang="en-CA" smtClean="0"/>
              <a:t>2021-03-16</a:t>
            </a:fld>
            <a:endParaRPr lang="en-CA"/>
          </a:p>
        </p:txBody>
      </p:sp>
      <p:sp>
        <p:nvSpPr>
          <p:cNvPr id="5" name="Footer Placeholder 4">
            <a:extLst>
              <a:ext uri="{FF2B5EF4-FFF2-40B4-BE49-F238E27FC236}">
                <a16:creationId xmlns:a16="http://schemas.microsoft.com/office/drawing/2014/main" id="{110B5CEE-C176-4F3B-B12D-694885AD89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129ACC-1E55-4F1B-AF83-99F4421EF784}"/>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106449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8D19-8F13-4001-AFF5-DB57AD37E6A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D5FAF72-1BC3-4C88-9AAA-64EB2ACA93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FE387A-FD45-4606-ABEF-05C0FFCEDCEE}"/>
              </a:ext>
            </a:extLst>
          </p:cNvPr>
          <p:cNvSpPr>
            <a:spLocks noGrp="1"/>
          </p:cNvSpPr>
          <p:nvPr>
            <p:ph type="dt" sz="half" idx="10"/>
          </p:nvPr>
        </p:nvSpPr>
        <p:spPr/>
        <p:txBody>
          <a:bodyPr/>
          <a:lstStyle/>
          <a:p>
            <a:fld id="{E8CD9144-5599-40EC-826A-EE9EDC41E6DC}" type="datetime1">
              <a:rPr lang="en-CA" smtClean="0"/>
              <a:t>2021-03-16</a:t>
            </a:fld>
            <a:endParaRPr lang="en-CA"/>
          </a:p>
        </p:txBody>
      </p:sp>
      <p:sp>
        <p:nvSpPr>
          <p:cNvPr id="5" name="Footer Placeholder 4">
            <a:extLst>
              <a:ext uri="{FF2B5EF4-FFF2-40B4-BE49-F238E27FC236}">
                <a16:creationId xmlns:a16="http://schemas.microsoft.com/office/drawing/2014/main" id="{7FDF716F-2EF8-4E42-A343-BC9C3627D8F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3314CD1-A974-4483-B922-87A0978058A6}"/>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420487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E0AA6-2C83-4028-9571-A8878361A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B7E4B5A-BC46-4782-B844-F0B7B2F75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B4A9952-E9C3-4AA4-A32C-930EF7066FFD}"/>
              </a:ext>
            </a:extLst>
          </p:cNvPr>
          <p:cNvSpPr>
            <a:spLocks noGrp="1"/>
          </p:cNvSpPr>
          <p:nvPr>
            <p:ph type="dt" sz="half" idx="10"/>
          </p:nvPr>
        </p:nvSpPr>
        <p:spPr/>
        <p:txBody>
          <a:bodyPr/>
          <a:lstStyle/>
          <a:p>
            <a:fld id="{4F3CE7E3-6B1E-4F6F-8CBC-3B5908540A95}" type="datetime1">
              <a:rPr lang="en-CA" smtClean="0"/>
              <a:t>2021-03-16</a:t>
            </a:fld>
            <a:endParaRPr lang="en-CA"/>
          </a:p>
        </p:txBody>
      </p:sp>
      <p:sp>
        <p:nvSpPr>
          <p:cNvPr id="5" name="Footer Placeholder 4">
            <a:extLst>
              <a:ext uri="{FF2B5EF4-FFF2-40B4-BE49-F238E27FC236}">
                <a16:creationId xmlns:a16="http://schemas.microsoft.com/office/drawing/2014/main" id="{81D2DD38-5C26-4233-AE8C-83236FE58D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7F475A-1B1E-4758-BB94-40D1013B52DB}"/>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879405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42FC4-EC36-46F9-8C4D-9DFF7523015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93418B1-4F29-40E4-92C9-DFCE77F895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85704C-050D-48FD-A8D4-9ACE3091E6FA}"/>
              </a:ext>
            </a:extLst>
          </p:cNvPr>
          <p:cNvSpPr>
            <a:spLocks noGrp="1"/>
          </p:cNvSpPr>
          <p:nvPr>
            <p:ph type="dt" sz="half" idx="10"/>
          </p:nvPr>
        </p:nvSpPr>
        <p:spPr/>
        <p:txBody>
          <a:bodyPr/>
          <a:lstStyle/>
          <a:p>
            <a:fld id="{610DB4A0-ADE5-4F59-85C3-0CA39A1515F8}" type="datetime1">
              <a:rPr lang="en-CA" smtClean="0"/>
              <a:t>2021-03-16</a:t>
            </a:fld>
            <a:endParaRPr lang="en-CA"/>
          </a:p>
        </p:txBody>
      </p:sp>
      <p:sp>
        <p:nvSpPr>
          <p:cNvPr id="5" name="Footer Placeholder 4">
            <a:extLst>
              <a:ext uri="{FF2B5EF4-FFF2-40B4-BE49-F238E27FC236}">
                <a16:creationId xmlns:a16="http://schemas.microsoft.com/office/drawing/2014/main" id="{98512F04-41BB-4955-8AC9-118D42BC10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A5410B-94B8-4223-9D02-EDF48DC7F93E}"/>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376300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2D13-798F-43BA-9F13-26F21C6795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201122-13B0-4225-B4B2-0B507DE5FD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ECE88-12FF-4073-83EF-00C4952E06D7}"/>
              </a:ext>
            </a:extLst>
          </p:cNvPr>
          <p:cNvSpPr>
            <a:spLocks noGrp="1"/>
          </p:cNvSpPr>
          <p:nvPr>
            <p:ph type="dt" sz="half" idx="10"/>
          </p:nvPr>
        </p:nvSpPr>
        <p:spPr/>
        <p:txBody>
          <a:bodyPr/>
          <a:lstStyle/>
          <a:p>
            <a:fld id="{4FD24341-B2A3-437E-9A8F-19A628E7D41A}" type="datetime1">
              <a:rPr lang="en-CA" smtClean="0"/>
              <a:t>2021-03-16</a:t>
            </a:fld>
            <a:endParaRPr lang="en-CA"/>
          </a:p>
        </p:txBody>
      </p:sp>
      <p:sp>
        <p:nvSpPr>
          <p:cNvPr id="5" name="Footer Placeholder 4">
            <a:extLst>
              <a:ext uri="{FF2B5EF4-FFF2-40B4-BE49-F238E27FC236}">
                <a16:creationId xmlns:a16="http://schemas.microsoft.com/office/drawing/2014/main" id="{A26BEFE1-1ACD-4229-A502-C91701ADB9B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B67F4D5-8278-489E-BC0A-62C1F3CE9B3D}"/>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489537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AEDB-AA32-46A2-BA1F-EB7A118ABE3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38D2BFF-4962-4781-BF56-17BA40D60B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B6D9D90-BDB8-4FB1-94EA-9FD1F8880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FA299E2-4591-43B6-9C17-7BB3028CAE20}"/>
              </a:ext>
            </a:extLst>
          </p:cNvPr>
          <p:cNvSpPr>
            <a:spLocks noGrp="1"/>
          </p:cNvSpPr>
          <p:nvPr>
            <p:ph type="dt" sz="half" idx="10"/>
          </p:nvPr>
        </p:nvSpPr>
        <p:spPr/>
        <p:txBody>
          <a:bodyPr/>
          <a:lstStyle/>
          <a:p>
            <a:fld id="{2194CD50-3102-425D-BBB1-1DF27950CA2A}" type="datetime1">
              <a:rPr lang="en-CA" smtClean="0"/>
              <a:t>2021-03-16</a:t>
            </a:fld>
            <a:endParaRPr lang="en-CA"/>
          </a:p>
        </p:txBody>
      </p:sp>
      <p:sp>
        <p:nvSpPr>
          <p:cNvPr id="6" name="Footer Placeholder 5">
            <a:extLst>
              <a:ext uri="{FF2B5EF4-FFF2-40B4-BE49-F238E27FC236}">
                <a16:creationId xmlns:a16="http://schemas.microsoft.com/office/drawing/2014/main" id="{8247A8E2-FCD1-4774-BD21-AFE785B4B3F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13CFF2-C8A7-4ABF-8F84-0A9906E9AD68}"/>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2279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6F9D-971B-4C05-A073-871354084BF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01936D2-AF04-406C-8C2A-516834C11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083557-779F-441F-AC23-E2DEFC30FE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A9E6E08-4E91-4CBF-B2D7-7D9379007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19DE7C-E061-4FA6-8E9B-7D5747378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89DB6EF-3C12-4D2B-AAC2-6A12EC1E01FE}"/>
              </a:ext>
            </a:extLst>
          </p:cNvPr>
          <p:cNvSpPr>
            <a:spLocks noGrp="1"/>
          </p:cNvSpPr>
          <p:nvPr>
            <p:ph type="dt" sz="half" idx="10"/>
          </p:nvPr>
        </p:nvSpPr>
        <p:spPr/>
        <p:txBody>
          <a:bodyPr/>
          <a:lstStyle/>
          <a:p>
            <a:fld id="{0601B19D-F35B-4F95-A6B6-352C8DCE59DD}" type="datetime1">
              <a:rPr lang="en-CA" smtClean="0"/>
              <a:t>2021-03-16</a:t>
            </a:fld>
            <a:endParaRPr lang="en-CA"/>
          </a:p>
        </p:txBody>
      </p:sp>
      <p:sp>
        <p:nvSpPr>
          <p:cNvPr id="8" name="Footer Placeholder 7">
            <a:extLst>
              <a:ext uri="{FF2B5EF4-FFF2-40B4-BE49-F238E27FC236}">
                <a16:creationId xmlns:a16="http://schemas.microsoft.com/office/drawing/2014/main" id="{39177E1D-27D9-46D8-AE90-C2DFCC3BB5D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B724B3-AE9C-4C8A-BF3B-C164C1AB0023}"/>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31372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328F-5AF2-4917-9DBD-58467D91F03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AA73051-70CB-457F-8A93-AFB2EF02037B}"/>
              </a:ext>
            </a:extLst>
          </p:cNvPr>
          <p:cNvSpPr>
            <a:spLocks noGrp="1"/>
          </p:cNvSpPr>
          <p:nvPr>
            <p:ph type="dt" sz="half" idx="10"/>
          </p:nvPr>
        </p:nvSpPr>
        <p:spPr/>
        <p:txBody>
          <a:bodyPr/>
          <a:lstStyle/>
          <a:p>
            <a:fld id="{40066ED6-7F43-4362-B280-151D5613C0F2}" type="datetime1">
              <a:rPr lang="en-CA" smtClean="0"/>
              <a:t>2021-03-16</a:t>
            </a:fld>
            <a:endParaRPr lang="en-CA"/>
          </a:p>
        </p:txBody>
      </p:sp>
      <p:sp>
        <p:nvSpPr>
          <p:cNvPr id="4" name="Footer Placeholder 3">
            <a:extLst>
              <a:ext uri="{FF2B5EF4-FFF2-40B4-BE49-F238E27FC236}">
                <a16:creationId xmlns:a16="http://schemas.microsoft.com/office/drawing/2014/main" id="{D0C21CE9-1A3C-4893-81BB-BC498165B27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A7D3D8-E6BB-4A0E-A09D-3EFE3E1B8611}"/>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2951520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8519C-BE3F-48E6-9D15-B18497943B44}"/>
              </a:ext>
            </a:extLst>
          </p:cNvPr>
          <p:cNvSpPr>
            <a:spLocks noGrp="1"/>
          </p:cNvSpPr>
          <p:nvPr>
            <p:ph type="dt" sz="half" idx="10"/>
          </p:nvPr>
        </p:nvSpPr>
        <p:spPr/>
        <p:txBody>
          <a:bodyPr/>
          <a:lstStyle/>
          <a:p>
            <a:fld id="{D8359E83-B577-402B-A359-55F14A6F31FD}" type="datetime1">
              <a:rPr lang="en-CA" smtClean="0"/>
              <a:t>2021-03-16</a:t>
            </a:fld>
            <a:endParaRPr lang="en-CA"/>
          </a:p>
        </p:txBody>
      </p:sp>
      <p:sp>
        <p:nvSpPr>
          <p:cNvPr id="3" name="Footer Placeholder 2">
            <a:extLst>
              <a:ext uri="{FF2B5EF4-FFF2-40B4-BE49-F238E27FC236}">
                <a16:creationId xmlns:a16="http://schemas.microsoft.com/office/drawing/2014/main" id="{90437509-D3DF-4567-BCF2-F4BD9360E33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DEE3FB4-4E0A-4FB7-A53E-BF742CC6B41C}"/>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95841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15FC-B753-4215-B2FE-9CB5F9C633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83C5A7-A546-4458-9171-290736E1D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CA922B7-8273-4BC3-ABA5-E7CE5E265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3FD839-7BC8-46BF-8C84-0C6BE27BF999}"/>
              </a:ext>
            </a:extLst>
          </p:cNvPr>
          <p:cNvSpPr>
            <a:spLocks noGrp="1"/>
          </p:cNvSpPr>
          <p:nvPr>
            <p:ph type="dt" sz="half" idx="10"/>
          </p:nvPr>
        </p:nvSpPr>
        <p:spPr/>
        <p:txBody>
          <a:bodyPr/>
          <a:lstStyle/>
          <a:p>
            <a:fld id="{BFFB3DE2-0090-4AA7-86B8-9D05E328D37B}" type="datetime1">
              <a:rPr lang="en-CA" smtClean="0"/>
              <a:t>2021-03-16</a:t>
            </a:fld>
            <a:endParaRPr lang="en-CA"/>
          </a:p>
        </p:txBody>
      </p:sp>
      <p:sp>
        <p:nvSpPr>
          <p:cNvPr id="6" name="Footer Placeholder 5">
            <a:extLst>
              <a:ext uri="{FF2B5EF4-FFF2-40B4-BE49-F238E27FC236}">
                <a16:creationId xmlns:a16="http://schemas.microsoft.com/office/drawing/2014/main" id="{103478AB-BBF1-4539-9688-A09A11A080E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82F565-0CE2-407D-AE9D-083884ACD242}"/>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115122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C853-58D3-49BB-AD7C-6B2A94561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BAC10DF-78CA-4CF4-9D08-86218E196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58951D1-2D56-4AA8-9547-5E135E5D6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43823-BA35-4EE6-A086-144A88C33E3E}"/>
              </a:ext>
            </a:extLst>
          </p:cNvPr>
          <p:cNvSpPr>
            <a:spLocks noGrp="1"/>
          </p:cNvSpPr>
          <p:nvPr>
            <p:ph type="dt" sz="half" idx="10"/>
          </p:nvPr>
        </p:nvSpPr>
        <p:spPr/>
        <p:txBody>
          <a:bodyPr/>
          <a:lstStyle/>
          <a:p>
            <a:fld id="{B3DEA8FC-ACB5-48C5-A754-B1DE6BB54F22}" type="datetime1">
              <a:rPr lang="en-CA" smtClean="0"/>
              <a:t>2021-03-16</a:t>
            </a:fld>
            <a:endParaRPr lang="en-CA"/>
          </a:p>
        </p:txBody>
      </p:sp>
      <p:sp>
        <p:nvSpPr>
          <p:cNvPr id="6" name="Footer Placeholder 5">
            <a:extLst>
              <a:ext uri="{FF2B5EF4-FFF2-40B4-BE49-F238E27FC236}">
                <a16:creationId xmlns:a16="http://schemas.microsoft.com/office/drawing/2014/main" id="{8384B9EF-0F5C-499A-A1C4-1F13A8F9E4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A56A9D-686D-42C1-9227-4E27BDEFD60E}"/>
              </a:ext>
            </a:extLst>
          </p:cNvPr>
          <p:cNvSpPr>
            <a:spLocks noGrp="1"/>
          </p:cNvSpPr>
          <p:nvPr>
            <p:ph type="sldNum" sz="quarter" idx="12"/>
          </p:nvPr>
        </p:nvSpPr>
        <p:spPr/>
        <p:txBody>
          <a:bodyPr/>
          <a:lstStyle/>
          <a:p>
            <a:fld id="{F555EDA7-67BB-4DA3-BE71-49ADCFA0FCE7}" type="slidenum">
              <a:rPr lang="en-CA" smtClean="0"/>
              <a:t>‹#›</a:t>
            </a:fld>
            <a:endParaRPr lang="en-CA"/>
          </a:p>
        </p:txBody>
      </p:sp>
    </p:spTree>
    <p:extLst>
      <p:ext uri="{BB962C8B-B14F-4D97-AF65-F5344CB8AC3E}">
        <p14:creationId xmlns:p14="http://schemas.microsoft.com/office/powerpoint/2010/main" val="691817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DAD83-BAB9-4EF8-B78E-C69D24C1B9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4C42444-DD1B-4762-91E6-AFF5269D6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277F35-31E8-4B19-BC43-91C26006E4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75BFB-24DD-4BD5-8DDB-CE237C23FB93}" type="datetime1">
              <a:rPr lang="en-CA" smtClean="0"/>
              <a:t>2021-03-16</a:t>
            </a:fld>
            <a:endParaRPr lang="en-CA"/>
          </a:p>
        </p:txBody>
      </p:sp>
      <p:sp>
        <p:nvSpPr>
          <p:cNvPr id="5" name="Footer Placeholder 4">
            <a:extLst>
              <a:ext uri="{FF2B5EF4-FFF2-40B4-BE49-F238E27FC236}">
                <a16:creationId xmlns:a16="http://schemas.microsoft.com/office/drawing/2014/main" id="{19651AED-A4F6-455F-82B3-8CC8B24EE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8474F20-E51B-4667-AFCF-118F263F9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5EDA7-67BB-4DA3-BE71-49ADCFA0FCE7}" type="slidenum">
              <a:rPr lang="en-CA" smtClean="0"/>
              <a:t>‹#›</a:t>
            </a:fld>
            <a:endParaRPr lang="en-CA"/>
          </a:p>
        </p:txBody>
      </p:sp>
    </p:spTree>
    <p:extLst>
      <p:ext uri="{BB962C8B-B14F-4D97-AF65-F5344CB8AC3E}">
        <p14:creationId xmlns:p14="http://schemas.microsoft.com/office/powerpoint/2010/main" val="762071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5" name="Title 4">
            <a:extLst>
              <a:ext uri="{FF2B5EF4-FFF2-40B4-BE49-F238E27FC236}">
                <a16:creationId xmlns:a16="http://schemas.microsoft.com/office/drawing/2014/main" id="{B253B816-D8FE-4204-9841-2934B0AA53AB}"/>
              </a:ext>
            </a:extLst>
          </p:cNvPr>
          <p:cNvSpPr>
            <a:spLocks noGrp="1"/>
          </p:cNvSpPr>
          <p:nvPr>
            <p:ph type="ctrTitle"/>
          </p:nvPr>
        </p:nvSpPr>
        <p:spPr>
          <a:xfrm>
            <a:off x="783457" y="1994157"/>
            <a:ext cx="3456923" cy="1786515"/>
          </a:xfrm>
        </p:spPr>
        <p:txBody>
          <a:bodyPr anchor="t">
            <a:normAutofit/>
          </a:bodyPr>
          <a:lstStyle/>
          <a:p>
            <a:pPr algn="l"/>
            <a:r>
              <a:rPr lang="en-CA" sz="3700" b="1"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WCD Web Scraping Project</a:t>
            </a:r>
          </a:p>
        </p:txBody>
      </p:sp>
      <p:sp>
        <p:nvSpPr>
          <p:cNvPr id="6" name="Subtitle 5">
            <a:extLst>
              <a:ext uri="{FF2B5EF4-FFF2-40B4-BE49-F238E27FC236}">
                <a16:creationId xmlns:a16="http://schemas.microsoft.com/office/drawing/2014/main" id="{9CEECF26-205F-4495-952C-888A6448772B}"/>
              </a:ext>
            </a:extLst>
          </p:cNvPr>
          <p:cNvSpPr>
            <a:spLocks noGrp="1"/>
          </p:cNvSpPr>
          <p:nvPr>
            <p:ph type="subTitle" idx="1"/>
          </p:nvPr>
        </p:nvSpPr>
        <p:spPr>
          <a:xfrm>
            <a:off x="783458" y="3354252"/>
            <a:ext cx="3658053" cy="955111"/>
          </a:xfrm>
        </p:spPr>
        <p:txBody>
          <a:bodyPr anchor="b">
            <a:normAutofit/>
          </a:bodyPr>
          <a:lstStyle/>
          <a:p>
            <a:pPr algn="l"/>
            <a:r>
              <a:rPr lang="en-CA" sz="18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Ernesto Ramos</a:t>
            </a:r>
          </a:p>
        </p:txBody>
      </p:sp>
      <p:sp>
        <p:nvSpPr>
          <p:cNvPr id="1031" name="Rectangle 74">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ountain Equipment Co-op unveils new logo - Retail &amp; Manufacturing |  Business in Vancouver">
            <a:extLst>
              <a:ext uri="{FF2B5EF4-FFF2-40B4-BE49-F238E27FC236}">
                <a16:creationId xmlns:a16="http://schemas.microsoft.com/office/drawing/2014/main" id="{692889D4-05E5-497F-89C0-6C62B11B47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25059" y="379141"/>
            <a:ext cx="4481460" cy="2520821"/>
          </a:xfrm>
          <a:custGeom>
            <a:avLst/>
            <a:gdLst/>
            <a:ahLst/>
            <a:cxnLst/>
            <a:rect l="l" t="t" r="r" b="b"/>
            <a:pathLst>
              <a:path w="5017317" h="5380277">
                <a:moveTo>
                  <a:pt x="0" y="0"/>
                </a:moveTo>
                <a:lnTo>
                  <a:pt x="5017317" y="0"/>
                </a:lnTo>
                <a:lnTo>
                  <a:pt x="5017317" y="5380277"/>
                </a:lnTo>
                <a:lnTo>
                  <a:pt x="0" y="5380277"/>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34822EB-8B43-4BF3-96D7-A9251A46D52E}"/>
              </a:ext>
            </a:extLst>
          </p:cNvPr>
          <p:cNvPicPr>
            <a:picLocks noChangeAspect="1"/>
          </p:cNvPicPr>
          <p:nvPr/>
        </p:nvPicPr>
        <p:blipFill rotWithShape="1">
          <a:blip r:embed="rId5"/>
          <a:srcRect l="3261" t="19275" r="50598" b="2753"/>
          <a:stretch/>
        </p:blipFill>
        <p:spPr>
          <a:xfrm>
            <a:off x="5238393" y="3530555"/>
            <a:ext cx="6751202" cy="3222930"/>
          </a:xfrm>
          <a:prstGeom prst="rect">
            <a:avLst/>
          </a:prstGeom>
        </p:spPr>
      </p:pic>
      <p:pic>
        <p:nvPicPr>
          <p:cNvPr id="7" name="Picture 4" descr="1971">
            <a:extLst>
              <a:ext uri="{FF2B5EF4-FFF2-40B4-BE49-F238E27FC236}">
                <a16:creationId xmlns:a16="http://schemas.microsoft.com/office/drawing/2014/main" id="{DD54C9F5-F11B-4B7D-A9A3-55B9B20877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684" y="1994157"/>
            <a:ext cx="1121221" cy="54090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60A0363-7112-42B6-BB24-F9C082997ECC}"/>
              </a:ext>
            </a:extLst>
          </p:cNvPr>
          <p:cNvSpPr>
            <a:spLocks noGrp="1"/>
          </p:cNvSpPr>
          <p:nvPr>
            <p:ph type="sldNum" sz="quarter" idx="12"/>
          </p:nvPr>
        </p:nvSpPr>
        <p:spPr/>
        <p:txBody>
          <a:bodyPr/>
          <a:lstStyle/>
          <a:p>
            <a:fld id="{F555EDA7-67BB-4DA3-BE71-49ADCFA0FCE7}" type="slidenum">
              <a:rPr lang="en-CA" smtClean="0"/>
              <a:t>1</a:t>
            </a:fld>
            <a:endParaRPr lang="en-CA"/>
          </a:p>
        </p:txBody>
      </p:sp>
    </p:spTree>
    <p:extLst>
      <p:ext uri="{BB962C8B-B14F-4D97-AF65-F5344CB8AC3E}">
        <p14:creationId xmlns:p14="http://schemas.microsoft.com/office/powerpoint/2010/main" val="276346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BB248F56-7D37-44B3-AD64-0FC058187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4081296"/>
            <a:ext cx="5238750" cy="2790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A39EF2-13E0-45C8-979E-9B17DD4DD166}"/>
              </a:ext>
            </a:extLst>
          </p:cNvPr>
          <p:cNvSpPr>
            <a:spLocks noGrp="1"/>
          </p:cNvSpPr>
          <p:nvPr>
            <p:ph type="title"/>
          </p:nvPr>
        </p:nvSpPr>
        <p:spPr>
          <a:xfrm>
            <a:off x="651641" y="365125"/>
            <a:ext cx="11035861" cy="1325563"/>
          </a:xfrm>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How Well are MEC Clothing Products rated? </a:t>
            </a:r>
          </a:p>
        </p:txBody>
      </p:sp>
      <p:pic>
        <p:nvPicPr>
          <p:cNvPr id="4" name="Picture 4">
            <a:extLst>
              <a:ext uri="{FF2B5EF4-FFF2-40B4-BE49-F238E27FC236}">
                <a16:creationId xmlns:a16="http://schemas.microsoft.com/office/drawing/2014/main" id="{B7E0D48B-B373-48B7-8BCA-CC9E9DA0A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330625"/>
            <a:ext cx="501015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72510A4-E029-4BCB-BC96-6A3D6E414BA7}"/>
              </a:ext>
            </a:extLst>
          </p:cNvPr>
          <p:cNvSpPr/>
          <p:nvPr/>
        </p:nvSpPr>
        <p:spPr>
          <a:xfrm>
            <a:off x="2125187" y="2116135"/>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82" name="Picture 10">
            <a:extLst>
              <a:ext uri="{FF2B5EF4-FFF2-40B4-BE49-F238E27FC236}">
                <a16:creationId xmlns:a16="http://schemas.microsoft.com/office/drawing/2014/main" id="{B0101099-C035-4A90-9628-97AD72ABA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990" y="2090323"/>
            <a:ext cx="5238750" cy="397656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767E6D8-C926-4A3A-8B01-5C9D07DFAD7E}"/>
              </a:ext>
            </a:extLst>
          </p:cNvPr>
          <p:cNvCxnSpPr/>
          <p:nvPr/>
        </p:nvCxnSpPr>
        <p:spPr>
          <a:xfrm>
            <a:off x="2722179" y="1690688"/>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8F0F87-B579-4FD0-93B1-F9575664BCE0}"/>
              </a:ext>
            </a:extLst>
          </p:cNvPr>
          <p:cNvCxnSpPr>
            <a:cxnSpLocks/>
          </p:cNvCxnSpPr>
          <p:nvPr/>
        </p:nvCxnSpPr>
        <p:spPr>
          <a:xfrm flipH="1">
            <a:off x="1135117" y="2746978"/>
            <a:ext cx="320565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B37604-3E92-40D0-8050-0004D1CEB946}"/>
              </a:ext>
            </a:extLst>
          </p:cNvPr>
          <p:cNvCxnSpPr>
            <a:cxnSpLocks/>
          </p:cNvCxnSpPr>
          <p:nvPr/>
        </p:nvCxnSpPr>
        <p:spPr>
          <a:xfrm flipH="1">
            <a:off x="1135117" y="5474414"/>
            <a:ext cx="320565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456AE6-0F57-45FB-87AA-D1D931B0357A}"/>
              </a:ext>
            </a:extLst>
          </p:cNvPr>
          <p:cNvCxnSpPr/>
          <p:nvPr/>
        </p:nvCxnSpPr>
        <p:spPr>
          <a:xfrm>
            <a:off x="2748455" y="4433151"/>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EFDC49F-EC2D-449F-B7E2-D97893FAC479}"/>
              </a:ext>
            </a:extLst>
          </p:cNvPr>
          <p:cNvSpPr/>
          <p:nvPr/>
        </p:nvSpPr>
        <p:spPr>
          <a:xfrm>
            <a:off x="1958907" y="4961658"/>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6C9DB1E8-2290-491F-994A-70CCB9576D2C}"/>
              </a:ext>
            </a:extLst>
          </p:cNvPr>
          <p:cNvSpPr/>
          <p:nvPr/>
        </p:nvSpPr>
        <p:spPr>
          <a:xfrm>
            <a:off x="2908738" y="2480440"/>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9D17A371-5B2E-457F-882E-CF77EB767A8B}"/>
              </a:ext>
            </a:extLst>
          </p:cNvPr>
          <p:cNvSpPr/>
          <p:nvPr/>
        </p:nvSpPr>
        <p:spPr>
          <a:xfrm>
            <a:off x="2732689" y="5131619"/>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0D0F928A-AABE-409E-B1BD-E345D4425C39}"/>
              </a:ext>
            </a:extLst>
          </p:cNvPr>
          <p:cNvSpPr>
            <a:spLocks noGrp="1"/>
          </p:cNvSpPr>
          <p:nvPr>
            <p:ph type="sldNum" sz="quarter" idx="12"/>
          </p:nvPr>
        </p:nvSpPr>
        <p:spPr/>
        <p:txBody>
          <a:bodyPr/>
          <a:lstStyle/>
          <a:p>
            <a:fld id="{F555EDA7-67BB-4DA3-BE71-49ADCFA0FCE7}" type="slidenum">
              <a:rPr lang="en-CA" smtClean="0"/>
              <a:t>10</a:t>
            </a:fld>
            <a:endParaRPr lang="en-CA"/>
          </a:p>
        </p:txBody>
      </p:sp>
    </p:spTree>
    <p:extLst>
      <p:ext uri="{BB962C8B-B14F-4D97-AF65-F5344CB8AC3E}">
        <p14:creationId xmlns:p14="http://schemas.microsoft.com/office/powerpoint/2010/main" val="93884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84"/>
                                        </p:tgtEl>
                                        <p:attrNameLst>
                                          <p:attrName>style.visibility</p:attrName>
                                        </p:attrNameLst>
                                      </p:cBhvr>
                                      <p:to>
                                        <p:strVal val="visible"/>
                                      </p:to>
                                    </p:set>
                                    <p:animEffect transition="in" filter="fade">
                                      <p:cBhvr>
                                        <p:cTn id="24" dur="500"/>
                                        <p:tgtEl>
                                          <p:spTgt spid="3084"/>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16"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a:xfrm>
            <a:off x="838200" y="365125"/>
            <a:ext cx="10470931" cy="1325563"/>
          </a:xfrm>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Clothing: Base Layers and Bottoms</a:t>
            </a:r>
          </a:p>
        </p:txBody>
      </p:sp>
      <p:pic>
        <p:nvPicPr>
          <p:cNvPr id="12290" name="Picture 2">
            <a:extLst>
              <a:ext uri="{FF2B5EF4-FFF2-40B4-BE49-F238E27FC236}">
                <a16:creationId xmlns:a16="http://schemas.microsoft.com/office/drawing/2014/main" id="{ACF4157C-470B-4660-9BA1-4F9039455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575" y="1893744"/>
            <a:ext cx="6916025" cy="37405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80108-5C4D-4495-8CA2-41585FCE6842}"/>
              </a:ext>
            </a:extLst>
          </p:cNvPr>
          <p:cNvSpPr/>
          <p:nvPr/>
        </p:nvSpPr>
        <p:spPr>
          <a:xfrm>
            <a:off x="1965093" y="2219564"/>
            <a:ext cx="7069254" cy="7578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a:extLst>
              <a:ext uri="{FF2B5EF4-FFF2-40B4-BE49-F238E27FC236}">
                <a16:creationId xmlns:a16="http://schemas.microsoft.com/office/drawing/2014/main" id="{C209B01F-9E93-42C6-86D1-A9FFA7A15123}"/>
              </a:ext>
            </a:extLst>
          </p:cNvPr>
          <p:cNvSpPr>
            <a:spLocks noGrp="1"/>
          </p:cNvSpPr>
          <p:nvPr>
            <p:ph type="sldNum" sz="quarter" idx="12"/>
          </p:nvPr>
        </p:nvSpPr>
        <p:spPr/>
        <p:txBody>
          <a:bodyPr/>
          <a:lstStyle/>
          <a:p>
            <a:fld id="{F555EDA7-67BB-4DA3-BE71-49ADCFA0FCE7}" type="slidenum">
              <a:rPr lang="en-CA" smtClean="0"/>
              <a:t>11</a:t>
            </a:fld>
            <a:endParaRPr lang="en-CA"/>
          </a:p>
        </p:txBody>
      </p:sp>
    </p:spTree>
    <p:extLst>
      <p:ext uri="{BB962C8B-B14F-4D97-AF65-F5344CB8AC3E}">
        <p14:creationId xmlns:p14="http://schemas.microsoft.com/office/powerpoint/2010/main" val="219281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a:extLst>
              <a:ext uri="{FF2B5EF4-FFF2-40B4-BE49-F238E27FC236}">
                <a16:creationId xmlns:a16="http://schemas.microsoft.com/office/drawing/2014/main" id="{274F29D5-8382-413F-A403-E072CAF84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53" y="2425463"/>
            <a:ext cx="48006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a:xfrm>
            <a:off x="838200" y="365125"/>
            <a:ext cx="10166131" cy="1325563"/>
          </a:xfrm>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Clothing: Base Layers and Bottoms</a:t>
            </a:r>
          </a:p>
        </p:txBody>
      </p:sp>
      <p:sp>
        <p:nvSpPr>
          <p:cNvPr id="6" name="Oval 5">
            <a:extLst>
              <a:ext uri="{FF2B5EF4-FFF2-40B4-BE49-F238E27FC236}">
                <a16:creationId xmlns:a16="http://schemas.microsoft.com/office/drawing/2014/main" id="{348BD58C-D466-4E25-81E2-578B9119DAAA}"/>
              </a:ext>
            </a:extLst>
          </p:cNvPr>
          <p:cNvSpPr/>
          <p:nvPr/>
        </p:nvSpPr>
        <p:spPr>
          <a:xfrm>
            <a:off x="1564801" y="3435494"/>
            <a:ext cx="441960" cy="4283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296" name="Picture 8">
            <a:extLst>
              <a:ext uri="{FF2B5EF4-FFF2-40B4-BE49-F238E27FC236}">
                <a16:creationId xmlns:a16="http://schemas.microsoft.com/office/drawing/2014/main" id="{EF33ACA4-E875-4A80-B3A1-E1EE5EE73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401" y="2425463"/>
            <a:ext cx="5010150" cy="27908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EA617B00-5A21-470D-92E4-E47B31900469}"/>
              </a:ext>
            </a:extLst>
          </p:cNvPr>
          <p:cNvSpPr/>
          <p:nvPr/>
        </p:nvSpPr>
        <p:spPr>
          <a:xfrm>
            <a:off x="6917851" y="3195567"/>
            <a:ext cx="461010" cy="4548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2470ED3-4178-4F1E-AB0F-30988172ECD7}"/>
              </a:ext>
            </a:extLst>
          </p:cNvPr>
          <p:cNvSpPr/>
          <p:nvPr/>
        </p:nvSpPr>
        <p:spPr>
          <a:xfrm>
            <a:off x="3047341" y="2991991"/>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09A6D72E-95E2-4797-A5CD-E9B802795ACF}"/>
              </a:ext>
            </a:extLst>
          </p:cNvPr>
          <p:cNvSpPr/>
          <p:nvPr/>
        </p:nvSpPr>
        <p:spPr>
          <a:xfrm>
            <a:off x="7047391" y="3683253"/>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E7BF6C93-979E-456E-80FB-C353DD527655}"/>
              </a:ext>
            </a:extLst>
          </p:cNvPr>
          <p:cNvCxnSpPr>
            <a:cxnSpLocks/>
          </p:cNvCxnSpPr>
          <p:nvPr/>
        </p:nvCxnSpPr>
        <p:spPr>
          <a:xfrm flipH="1">
            <a:off x="1255720" y="3909694"/>
            <a:ext cx="320565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3D2C0F-80F0-4EE4-8A2C-BD554E68AFED}"/>
              </a:ext>
            </a:extLst>
          </p:cNvPr>
          <p:cNvCxnSpPr/>
          <p:nvPr/>
        </p:nvCxnSpPr>
        <p:spPr>
          <a:xfrm>
            <a:off x="2905845" y="2812102"/>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7D38E8-05A9-4EF1-9055-0550E9BD3B77}"/>
              </a:ext>
            </a:extLst>
          </p:cNvPr>
          <p:cNvCxnSpPr/>
          <p:nvPr/>
        </p:nvCxnSpPr>
        <p:spPr>
          <a:xfrm>
            <a:off x="8383519" y="2761530"/>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1BCD21-4E6E-492A-BBEF-E9DCFEC7223F}"/>
              </a:ext>
            </a:extLst>
          </p:cNvPr>
          <p:cNvCxnSpPr>
            <a:cxnSpLocks/>
          </p:cNvCxnSpPr>
          <p:nvPr/>
        </p:nvCxnSpPr>
        <p:spPr>
          <a:xfrm flipH="1">
            <a:off x="6686101" y="3878818"/>
            <a:ext cx="320565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9F09276-27DE-4F14-962E-BD5D0D20F6E7}"/>
              </a:ext>
            </a:extLst>
          </p:cNvPr>
          <p:cNvSpPr>
            <a:spLocks noGrp="1"/>
          </p:cNvSpPr>
          <p:nvPr>
            <p:ph type="sldNum" sz="quarter" idx="12"/>
          </p:nvPr>
        </p:nvSpPr>
        <p:spPr/>
        <p:txBody>
          <a:bodyPr/>
          <a:lstStyle/>
          <a:p>
            <a:fld id="{F555EDA7-67BB-4DA3-BE71-49ADCFA0FCE7}" type="slidenum">
              <a:rPr lang="en-CA" smtClean="0"/>
              <a:t>12</a:t>
            </a:fld>
            <a:endParaRPr lang="en-CA"/>
          </a:p>
        </p:txBody>
      </p:sp>
    </p:spTree>
    <p:extLst>
      <p:ext uri="{BB962C8B-B14F-4D97-AF65-F5344CB8AC3E}">
        <p14:creationId xmlns:p14="http://schemas.microsoft.com/office/powerpoint/2010/main" val="393704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fade">
                                      <p:cBhvr>
                                        <p:cTn id="7" dur="500"/>
                                        <p:tgtEl>
                                          <p:spTgt spid="122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t>MEC </a:t>
            </a:r>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Products</a:t>
            </a:r>
            <a:r>
              <a:rPr lang="en-CA" dirty="0"/>
              <a:t> by Activity</a:t>
            </a:r>
          </a:p>
        </p:txBody>
      </p:sp>
      <p:pic>
        <p:nvPicPr>
          <p:cNvPr id="14340" name="Picture 4" descr="Camping Icon by Krafted on Dribbble">
            <a:extLst>
              <a:ext uri="{FF2B5EF4-FFF2-40B4-BE49-F238E27FC236}">
                <a16:creationId xmlns:a16="http://schemas.microsoft.com/office/drawing/2014/main" id="{2B54E4D3-947A-46FB-AF8F-E7ADCEDA9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43" t="24165" r="15962" b="14276"/>
          <a:stretch/>
        </p:blipFill>
        <p:spPr bwMode="auto">
          <a:xfrm>
            <a:off x="1663261" y="2551496"/>
            <a:ext cx="3310758" cy="254350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ycling Icon">
            <a:extLst>
              <a:ext uri="{FF2B5EF4-FFF2-40B4-BE49-F238E27FC236}">
                <a16:creationId xmlns:a16="http://schemas.microsoft.com/office/drawing/2014/main" id="{C5CC35D7-7C43-4D3B-95A5-C162B16DD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92"/>
          <a:stretch/>
        </p:blipFill>
        <p:spPr bwMode="auto">
          <a:xfrm>
            <a:off x="4772188" y="1377696"/>
            <a:ext cx="2143125" cy="199971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tro Rock Climbing Icon - Rock Climbing - Autocollant | TeePublic FR">
            <a:extLst>
              <a:ext uri="{FF2B5EF4-FFF2-40B4-BE49-F238E27FC236}">
                <a16:creationId xmlns:a16="http://schemas.microsoft.com/office/drawing/2014/main" id="{E56EFDFC-1484-4764-8143-183DF6A31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634" y="2463553"/>
            <a:ext cx="1650124" cy="165012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Watersports-Shop-icon | My Boat Life">
            <a:extLst>
              <a:ext uri="{FF2B5EF4-FFF2-40B4-BE49-F238E27FC236}">
                <a16:creationId xmlns:a16="http://schemas.microsoft.com/office/drawing/2014/main" id="{F8DA94D7-01B1-4820-B98D-187A8CA82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4600" y="4839850"/>
            <a:ext cx="1833563" cy="1833563"/>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Free Icon | Winter sports">
            <a:extLst>
              <a:ext uri="{FF2B5EF4-FFF2-40B4-BE49-F238E27FC236}">
                <a16:creationId xmlns:a16="http://schemas.microsoft.com/office/drawing/2014/main" id="{D77749DA-EF0E-40AB-8FB6-63056B4F43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7995" y="4839850"/>
            <a:ext cx="1650124" cy="165012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a:extLst>
              <a:ext uri="{FF2B5EF4-FFF2-40B4-BE49-F238E27FC236}">
                <a16:creationId xmlns:a16="http://schemas.microsoft.com/office/drawing/2014/main" id="{6A8695AD-B97A-456B-B896-9154C8549F5C}"/>
              </a:ext>
            </a:extLst>
          </p:cNvPr>
          <p:cNvSpPr/>
          <p:nvPr/>
        </p:nvSpPr>
        <p:spPr>
          <a:xfrm>
            <a:off x="4974019" y="3313084"/>
            <a:ext cx="1951804" cy="1833563"/>
          </a:xfrm>
          <a:prstGeom prst="pentagon">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B4B731EC-B37E-4F2A-A01E-B7AEE1099615}"/>
              </a:ext>
            </a:extLst>
          </p:cNvPr>
          <p:cNvSpPr/>
          <p:nvPr/>
        </p:nvSpPr>
        <p:spPr>
          <a:xfrm>
            <a:off x="1975945" y="2645080"/>
            <a:ext cx="2373856" cy="214312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Slide Number Placeholder 4">
            <a:extLst>
              <a:ext uri="{FF2B5EF4-FFF2-40B4-BE49-F238E27FC236}">
                <a16:creationId xmlns:a16="http://schemas.microsoft.com/office/drawing/2014/main" id="{F5924231-385F-4B33-9893-1CC03E7F9333}"/>
              </a:ext>
            </a:extLst>
          </p:cNvPr>
          <p:cNvSpPr>
            <a:spLocks noGrp="1"/>
          </p:cNvSpPr>
          <p:nvPr>
            <p:ph type="sldNum" sz="quarter" idx="12"/>
          </p:nvPr>
        </p:nvSpPr>
        <p:spPr/>
        <p:txBody>
          <a:bodyPr/>
          <a:lstStyle/>
          <a:p>
            <a:fld id="{F555EDA7-67BB-4DA3-BE71-49ADCFA0FCE7}" type="slidenum">
              <a:rPr lang="en-CA" smtClean="0"/>
              <a:t>13</a:t>
            </a:fld>
            <a:endParaRPr lang="en-CA"/>
          </a:p>
        </p:txBody>
      </p:sp>
    </p:spTree>
    <p:extLst>
      <p:ext uri="{BB962C8B-B14F-4D97-AF65-F5344CB8AC3E}">
        <p14:creationId xmlns:p14="http://schemas.microsoft.com/office/powerpoint/2010/main" val="704945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B51DC-202D-4815-B4F4-8E0D5AF593D1}"/>
              </a:ext>
            </a:extLst>
          </p:cNvPr>
          <p:cNvSpPr>
            <a:spLocks noGrp="1"/>
          </p:cNvSpPr>
          <p:nvPr>
            <p:ph type="title"/>
          </p:nvPr>
        </p:nvSpPr>
        <p:spPr>
          <a:xfrm>
            <a:off x="831850" y="1709738"/>
            <a:ext cx="10877550" cy="2852737"/>
          </a:xfrm>
        </p:spPr>
        <p:txBody>
          <a:bodyPr/>
          <a:lstStyle/>
          <a:p>
            <a:r>
              <a:rPr lang="en-CA" b="1" dirty="0">
                <a:solidFill>
                  <a:schemeClr val="bg1"/>
                </a:solidFill>
              </a:rPr>
              <a:t>Main Findings: </a:t>
            </a:r>
            <a:r>
              <a:rPr lang="en-CA" dirty="0">
                <a:solidFill>
                  <a:schemeClr val="bg1"/>
                </a:solidFill>
              </a:rPr>
              <a:t>Camping and Hiking</a:t>
            </a:r>
          </a:p>
        </p:txBody>
      </p:sp>
      <p:sp>
        <p:nvSpPr>
          <p:cNvPr id="2" name="Slide Number Placeholder 1">
            <a:extLst>
              <a:ext uri="{FF2B5EF4-FFF2-40B4-BE49-F238E27FC236}">
                <a16:creationId xmlns:a16="http://schemas.microsoft.com/office/drawing/2014/main" id="{53AAB9F5-E5FF-4202-A894-421410D2A6E5}"/>
              </a:ext>
            </a:extLst>
          </p:cNvPr>
          <p:cNvSpPr>
            <a:spLocks noGrp="1"/>
          </p:cNvSpPr>
          <p:nvPr>
            <p:ph type="sldNum" sz="quarter" idx="12"/>
          </p:nvPr>
        </p:nvSpPr>
        <p:spPr/>
        <p:txBody>
          <a:bodyPr/>
          <a:lstStyle/>
          <a:p>
            <a:fld id="{F555EDA7-67BB-4DA3-BE71-49ADCFA0FCE7}" type="slidenum">
              <a:rPr lang="en-CA" smtClean="0"/>
              <a:t>14</a:t>
            </a:fld>
            <a:endParaRPr lang="en-CA"/>
          </a:p>
        </p:txBody>
      </p:sp>
    </p:spTree>
    <p:extLst>
      <p:ext uri="{BB962C8B-B14F-4D97-AF65-F5344CB8AC3E}">
        <p14:creationId xmlns:p14="http://schemas.microsoft.com/office/powerpoint/2010/main" val="1491424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A2300-4A6E-4F01-AF59-6C8690B3D417}"/>
              </a:ext>
            </a:extLst>
          </p:cNvPr>
          <p:cNvPicPr>
            <a:picLocks noChangeAspect="1"/>
          </p:cNvPicPr>
          <p:nvPr/>
        </p:nvPicPr>
        <p:blipFill>
          <a:blip r:embed="rId3"/>
          <a:stretch>
            <a:fillRect/>
          </a:stretch>
        </p:blipFill>
        <p:spPr>
          <a:xfrm>
            <a:off x="640661" y="2403693"/>
            <a:ext cx="5088176" cy="3632120"/>
          </a:xfrm>
          <a:prstGeom prst="rect">
            <a:avLst/>
          </a:prstGeom>
        </p:spPr>
      </p:pic>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t>Percent of MEC </a:t>
            </a:r>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Products</a:t>
            </a:r>
            <a:r>
              <a:rPr lang="en-CA" dirty="0"/>
              <a:t> Sold for Camping and Hiking</a:t>
            </a:r>
          </a:p>
        </p:txBody>
      </p:sp>
      <p:pic>
        <p:nvPicPr>
          <p:cNvPr id="6146" name="Picture 2">
            <a:extLst>
              <a:ext uri="{FF2B5EF4-FFF2-40B4-BE49-F238E27FC236}">
                <a16:creationId xmlns:a16="http://schemas.microsoft.com/office/drawing/2014/main" id="{44CFE5C9-3CE9-494E-A57E-914B176A7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801" y="2490906"/>
            <a:ext cx="5854419" cy="34576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0EFA2CA-1BF2-4B49-9578-A2D4805DBECC}"/>
              </a:ext>
            </a:extLst>
          </p:cNvPr>
          <p:cNvSpPr>
            <a:spLocks noGrp="1"/>
          </p:cNvSpPr>
          <p:nvPr>
            <p:ph type="sldNum" sz="quarter" idx="12"/>
          </p:nvPr>
        </p:nvSpPr>
        <p:spPr/>
        <p:txBody>
          <a:bodyPr/>
          <a:lstStyle/>
          <a:p>
            <a:fld id="{F555EDA7-67BB-4DA3-BE71-49ADCFA0FCE7}" type="slidenum">
              <a:rPr lang="en-CA" smtClean="0"/>
              <a:t>15</a:t>
            </a:fld>
            <a:endParaRPr lang="en-CA"/>
          </a:p>
        </p:txBody>
      </p:sp>
    </p:spTree>
    <p:extLst>
      <p:ext uri="{BB962C8B-B14F-4D97-AF65-F5344CB8AC3E}">
        <p14:creationId xmlns:p14="http://schemas.microsoft.com/office/powerpoint/2010/main" val="57359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t>Distribution of Product Prices for Top 5 Brands with the Most Item Selection </a:t>
            </a:r>
          </a:p>
        </p:txBody>
      </p:sp>
      <p:pic>
        <p:nvPicPr>
          <p:cNvPr id="6148" name="Picture 4">
            <a:extLst>
              <a:ext uri="{FF2B5EF4-FFF2-40B4-BE49-F238E27FC236}">
                <a16:creationId xmlns:a16="http://schemas.microsoft.com/office/drawing/2014/main" id="{BF4EB978-F2CC-42A6-AA2D-7E654EC9D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463" y="1676631"/>
            <a:ext cx="8193792" cy="5181369"/>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ket 10">
            <a:extLst>
              <a:ext uri="{FF2B5EF4-FFF2-40B4-BE49-F238E27FC236}">
                <a16:creationId xmlns:a16="http://schemas.microsoft.com/office/drawing/2014/main" id="{0B7B620A-41EE-4EB6-863E-910FCEDCF294}"/>
              </a:ext>
            </a:extLst>
          </p:cNvPr>
          <p:cNvSpPr/>
          <p:nvPr/>
        </p:nvSpPr>
        <p:spPr>
          <a:xfrm>
            <a:off x="2480443" y="2333296"/>
            <a:ext cx="177413" cy="3884624"/>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A64A0BFC-C8BA-4170-BD28-F90D877245FE}"/>
              </a:ext>
            </a:extLst>
          </p:cNvPr>
          <p:cNvSpPr>
            <a:spLocks noGrp="1"/>
          </p:cNvSpPr>
          <p:nvPr>
            <p:ph type="sldNum" sz="quarter" idx="12"/>
          </p:nvPr>
        </p:nvSpPr>
        <p:spPr/>
        <p:txBody>
          <a:bodyPr/>
          <a:lstStyle/>
          <a:p>
            <a:fld id="{F555EDA7-67BB-4DA3-BE71-49ADCFA0FCE7}" type="slidenum">
              <a:rPr lang="en-CA" smtClean="0"/>
              <a:t>16</a:t>
            </a:fld>
            <a:endParaRPr lang="en-CA"/>
          </a:p>
        </p:txBody>
      </p:sp>
    </p:spTree>
    <p:extLst>
      <p:ext uri="{BB962C8B-B14F-4D97-AF65-F5344CB8AC3E}">
        <p14:creationId xmlns:p14="http://schemas.microsoft.com/office/powerpoint/2010/main" val="296292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Camping: Subcategories</a:t>
            </a:r>
          </a:p>
        </p:txBody>
      </p:sp>
      <p:pic>
        <p:nvPicPr>
          <p:cNvPr id="11266" name="Picture 2">
            <a:extLst>
              <a:ext uri="{FF2B5EF4-FFF2-40B4-BE49-F238E27FC236}">
                <a16:creationId xmlns:a16="http://schemas.microsoft.com/office/drawing/2014/main" id="{FCEE199A-3F04-4455-B218-81221563C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 y="2092692"/>
            <a:ext cx="5514608" cy="29090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44E512B-6EF4-4CEB-B8CF-5CA8952AA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290" y="2092692"/>
            <a:ext cx="5717089" cy="2858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833F09-52D9-4298-BC97-0F396E2564C1}"/>
              </a:ext>
            </a:extLst>
          </p:cNvPr>
          <p:cNvSpPr/>
          <p:nvPr/>
        </p:nvSpPr>
        <p:spPr>
          <a:xfrm>
            <a:off x="388620" y="4037942"/>
            <a:ext cx="5417820"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8F61B902-143D-49DA-B485-C4684D243897}"/>
              </a:ext>
            </a:extLst>
          </p:cNvPr>
          <p:cNvSpPr/>
          <p:nvPr/>
        </p:nvSpPr>
        <p:spPr>
          <a:xfrm>
            <a:off x="6819989" y="2777625"/>
            <a:ext cx="441960" cy="4283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7C8D41D4-DE3A-49D0-8C8E-291BB24FCB58}"/>
              </a:ext>
            </a:extLst>
          </p:cNvPr>
          <p:cNvSpPr/>
          <p:nvPr/>
        </p:nvSpPr>
        <p:spPr>
          <a:xfrm>
            <a:off x="6547845" y="2544857"/>
            <a:ext cx="1271452" cy="77506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4D8639A5-A174-45BE-A29C-7F74C6657C63}"/>
              </a:ext>
            </a:extLst>
          </p:cNvPr>
          <p:cNvCxnSpPr>
            <a:cxnSpLocks/>
          </p:cNvCxnSpPr>
          <p:nvPr/>
        </p:nvCxnSpPr>
        <p:spPr>
          <a:xfrm>
            <a:off x="8183955" y="2448910"/>
            <a:ext cx="0" cy="212309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2FCE19-B4B8-4883-AFBC-880A4125D564}"/>
              </a:ext>
            </a:extLst>
          </p:cNvPr>
          <p:cNvCxnSpPr>
            <a:cxnSpLocks/>
          </p:cNvCxnSpPr>
          <p:nvPr/>
        </p:nvCxnSpPr>
        <p:spPr>
          <a:xfrm flipH="1">
            <a:off x="6547846" y="3635207"/>
            <a:ext cx="326881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E9A9B1B-39EC-4DC3-BFAC-9B1127F796C5}"/>
              </a:ext>
            </a:extLst>
          </p:cNvPr>
          <p:cNvSpPr>
            <a:spLocks noGrp="1"/>
          </p:cNvSpPr>
          <p:nvPr>
            <p:ph type="sldNum" sz="quarter" idx="12"/>
          </p:nvPr>
        </p:nvSpPr>
        <p:spPr/>
        <p:txBody>
          <a:bodyPr/>
          <a:lstStyle/>
          <a:p>
            <a:fld id="{F555EDA7-67BB-4DA3-BE71-49ADCFA0FCE7}" type="slidenum">
              <a:rPr lang="en-CA" smtClean="0"/>
              <a:t>17</a:t>
            </a:fld>
            <a:endParaRPr lang="en-CA"/>
          </a:p>
        </p:txBody>
      </p:sp>
    </p:spTree>
    <p:extLst>
      <p:ext uri="{BB962C8B-B14F-4D97-AF65-F5344CB8AC3E}">
        <p14:creationId xmlns:p14="http://schemas.microsoft.com/office/powerpoint/2010/main" val="7299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fade">
                                      <p:cBhvr>
                                        <p:cTn id="12" dur="500"/>
                                        <p:tgtEl>
                                          <p:spTgt spid="112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64FE-8B6F-495A-BB1A-310ECFC31D53}"/>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Conclusions</a:t>
            </a:r>
          </a:p>
        </p:txBody>
      </p:sp>
      <p:pic>
        <p:nvPicPr>
          <p:cNvPr id="6" name="Picture 2" descr="Quality Produce Suppliers | Quality Propane and Quality Fuels | Places  Directory">
            <a:extLst>
              <a:ext uri="{FF2B5EF4-FFF2-40B4-BE49-F238E27FC236}">
                <a16:creationId xmlns:a16="http://schemas.microsoft.com/office/drawing/2014/main" id="{A29BAB1D-D7B1-4234-8E18-717A35CAE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159" b="26172"/>
          <a:stretch/>
        </p:blipFill>
        <p:spPr bwMode="auto">
          <a:xfrm>
            <a:off x="1610714" y="1690688"/>
            <a:ext cx="2781300" cy="1242392"/>
          </a:xfrm>
          <a:prstGeom prst="rect">
            <a:avLst/>
          </a:prstGeom>
          <a:extLst>
            <a:ext uri="{909E8E84-426E-40DD-AFC4-6F175D3DCCD1}">
              <a14:hiddenFill xmlns:a14="http://schemas.microsoft.com/office/drawing/2010/main">
                <a:solidFill>
                  <a:srgbClr val="FFFFFF"/>
                </a:solidFill>
              </a14:hiddenFill>
            </a:ext>
          </a:extLst>
        </p:spPr>
      </p:pic>
      <p:pic>
        <p:nvPicPr>
          <p:cNvPr id="7" name="Picture 4" descr="Competitive Pricing rubber stamp Royalty Free Vector Image">
            <a:extLst>
              <a:ext uri="{FF2B5EF4-FFF2-40B4-BE49-F238E27FC236}">
                <a16:creationId xmlns:a16="http://schemas.microsoft.com/office/drawing/2014/main" id="{4FAC8B45-E7C2-42A0-B541-69023AC9F2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803"/>
          <a:stretch/>
        </p:blipFill>
        <p:spPr bwMode="auto">
          <a:xfrm>
            <a:off x="1681470" y="3563873"/>
            <a:ext cx="2536137" cy="2373564"/>
          </a:xfrm>
          <a:prstGeom prst="rect">
            <a:avLst/>
          </a:prstGeom>
          <a:extLst>
            <a:ext uri="{909E8E84-426E-40DD-AFC4-6F175D3DCCD1}">
              <a14:hiddenFill xmlns:a14="http://schemas.microsoft.com/office/drawing/2010/main">
                <a:solidFill>
                  <a:srgbClr val="FFFFFF"/>
                </a:solidFill>
              </a14:hiddenFill>
            </a:ext>
          </a:extLst>
        </p:spPr>
      </p:pic>
      <p:pic>
        <p:nvPicPr>
          <p:cNvPr id="8" name="Picture 14" descr="Free icon download | X Symbol">
            <a:extLst>
              <a:ext uri="{FF2B5EF4-FFF2-40B4-BE49-F238E27FC236}">
                <a16:creationId xmlns:a16="http://schemas.microsoft.com/office/drawing/2014/main" id="{628E998F-6961-4BAE-9099-FA81BFB97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629" y="2835528"/>
            <a:ext cx="903820" cy="90382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Curved check mark circle icon - Transparent PNG &amp; SVG vector file">
            <a:extLst>
              <a:ext uri="{FF2B5EF4-FFF2-40B4-BE49-F238E27FC236}">
                <a16:creationId xmlns:a16="http://schemas.microsoft.com/office/drawing/2014/main" id="{1D9C362B-7B95-4057-8815-03032DCFD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415" y="2021632"/>
            <a:ext cx="3156969" cy="315696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y favorite thing - Blog - From a wide selection, the right ones have been  chosen">
            <a:extLst>
              <a:ext uri="{FF2B5EF4-FFF2-40B4-BE49-F238E27FC236}">
                <a16:creationId xmlns:a16="http://schemas.microsoft.com/office/drawing/2014/main" id="{0C798D18-9EA3-4D55-BF77-3DE0EDB180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5913" y="1938970"/>
            <a:ext cx="5427225" cy="3600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rved check mark circle icon - Transparent PNG &amp; SVG vector file">
            <a:extLst>
              <a:ext uri="{FF2B5EF4-FFF2-40B4-BE49-F238E27FC236}">
                <a16:creationId xmlns:a16="http://schemas.microsoft.com/office/drawing/2014/main" id="{704C3229-407A-4148-9817-56954D13C2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4422" y="2021631"/>
            <a:ext cx="3156969" cy="31569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B888D86-575A-4FE2-9B2E-73C9A96CB69A}"/>
              </a:ext>
            </a:extLst>
          </p:cNvPr>
          <p:cNvSpPr>
            <a:spLocks noGrp="1"/>
          </p:cNvSpPr>
          <p:nvPr>
            <p:ph type="sldNum" sz="quarter" idx="12"/>
          </p:nvPr>
        </p:nvSpPr>
        <p:spPr/>
        <p:txBody>
          <a:bodyPr/>
          <a:lstStyle/>
          <a:p>
            <a:fld id="{F555EDA7-67BB-4DA3-BE71-49ADCFA0FCE7}" type="slidenum">
              <a:rPr lang="en-CA" smtClean="0"/>
              <a:t>18</a:t>
            </a:fld>
            <a:endParaRPr lang="en-CA"/>
          </a:p>
        </p:txBody>
      </p:sp>
    </p:spTree>
    <p:extLst>
      <p:ext uri="{BB962C8B-B14F-4D97-AF65-F5344CB8AC3E}">
        <p14:creationId xmlns:p14="http://schemas.microsoft.com/office/powerpoint/2010/main" val="355267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fade">
                                      <p:cBhvr>
                                        <p:cTn id="12" dur="500"/>
                                        <p:tgtEl>
                                          <p:spTgt spid="194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64FE-8B6F-495A-BB1A-310ECFC31D53}"/>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Conclusions</a:t>
            </a:r>
          </a:p>
        </p:txBody>
      </p:sp>
      <p:pic>
        <p:nvPicPr>
          <p:cNvPr id="20490" name="Picture 10" descr="Free High Quality Happy Icon PNG Transparent Background, Free Download  #16024 - FreeIconsPNG">
            <a:extLst>
              <a:ext uri="{FF2B5EF4-FFF2-40B4-BE49-F238E27FC236}">
                <a16:creationId xmlns:a16="http://schemas.microsoft.com/office/drawing/2014/main" id="{0A3493CE-12E7-4F50-A4CE-00CBDADFA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686" y="1881950"/>
            <a:ext cx="3839147" cy="383914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3 Ways to Re-Engage Employees &amp; Customers after the Holi-“daze” - 123Print  Blog">
            <a:extLst>
              <a:ext uri="{FF2B5EF4-FFF2-40B4-BE49-F238E27FC236}">
                <a16:creationId xmlns:a16="http://schemas.microsoft.com/office/drawing/2014/main" id="{E9F27C51-AB0C-431D-AFC0-261FE976D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6" y="1024998"/>
            <a:ext cx="5871210" cy="46960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90D3B1E-8785-4858-BE7A-29A8F1F9EF70}"/>
              </a:ext>
            </a:extLst>
          </p:cNvPr>
          <p:cNvSpPr>
            <a:spLocks noGrp="1"/>
          </p:cNvSpPr>
          <p:nvPr>
            <p:ph type="sldNum" sz="quarter" idx="12"/>
          </p:nvPr>
        </p:nvSpPr>
        <p:spPr/>
        <p:txBody>
          <a:bodyPr/>
          <a:lstStyle/>
          <a:p>
            <a:fld id="{F555EDA7-67BB-4DA3-BE71-49ADCFA0FCE7}" type="slidenum">
              <a:rPr lang="en-CA" smtClean="0"/>
              <a:t>19</a:t>
            </a:fld>
            <a:endParaRPr lang="en-CA"/>
          </a:p>
        </p:txBody>
      </p:sp>
    </p:spTree>
    <p:extLst>
      <p:ext uri="{BB962C8B-B14F-4D97-AF65-F5344CB8AC3E}">
        <p14:creationId xmlns:p14="http://schemas.microsoft.com/office/powerpoint/2010/main" val="57014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D83B-A591-444B-8A7C-F23546EDE01E}"/>
              </a:ext>
            </a:extLst>
          </p:cNvPr>
          <p:cNvSpPr>
            <a:spLocks noGrp="1"/>
          </p:cNvSpPr>
          <p:nvPr>
            <p:ph type="title"/>
          </p:nvPr>
        </p:nvSpPr>
        <p:spPr/>
        <p:txBody>
          <a:bodyPr/>
          <a:lstStyle/>
          <a:p>
            <a:r>
              <a:rPr lang="en-CA" dirty="0">
                <a:latin typeface="Microsoft GothicNeo Light" panose="020B0503020000020004" pitchFamily="34" charset="-127"/>
                <a:ea typeface="Microsoft GothicNeo Light" panose="020B0503020000020004" pitchFamily="34" charset="-127"/>
                <a:cs typeface="Microsoft GothicNeo Light" panose="020B0503020000020004" pitchFamily="34" charset="-127"/>
              </a:rPr>
              <a:t>Agenda</a:t>
            </a:r>
          </a:p>
        </p:txBody>
      </p:sp>
      <p:sp>
        <p:nvSpPr>
          <p:cNvPr id="3" name="Content Placeholder 2">
            <a:extLst>
              <a:ext uri="{FF2B5EF4-FFF2-40B4-BE49-F238E27FC236}">
                <a16:creationId xmlns:a16="http://schemas.microsoft.com/office/drawing/2014/main" id="{2F52D53D-5F07-4132-9051-B0F06A5E2370}"/>
              </a:ext>
            </a:extLst>
          </p:cNvPr>
          <p:cNvSpPr>
            <a:spLocks noGrp="1"/>
          </p:cNvSpPr>
          <p:nvPr>
            <p:ph idx="1"/>
          </p:nvPr>
        </p:nvSpPr>
        <p:spPr/>
        <p:txBody>
          <a:bodyPr/>
          <a:lstStyle/>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Motivation for choosing MEC</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Showcase the MEC website</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What kind of data I explored</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Main findings</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Conclusions</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Challenges</a:t>
            </a:r>
          </a:p>
          <a:p>
            <a:pPr marL="514350" indent="-514350">
              <a:buFont typeface="+mj-lt"/>
              <a:buAutoNum type="arabicPeriod"/>
            </a:pPr>
            <a:r>
              <a:rPr lang="en-CA" dirty="0">
                <a:latin typeface="Microsoft GothicNeo Light" panose="020B0300000101010101" pitchFamily="34" charset="-127"/>
                <a:ea typeface="Microsoft GothicNeo Light" panose="020B0300000101010101" pitchFamily="34" charset="-127"/>
                <a:cs typeface="Microsoft GothicNeo Light" panose="020B0300000101010101" pitchFamily="34" charset="-127"/>
              </a:rPr>
              <a:t>Next steps</a:t>
            </a:r>
          </a:p>
        </p:txBody>
      </p:sp>
      <p:sp>
        <p:nvSpPr>
          <p:cNvPr id="4" name="Slide Number Placeholder 3">
            <a:extLst>
              <a:ext uri="{FF2B5EF4-FFF2-40B4-BE49-F238E27FC236}">
                <a16:creationId xmlns:a16="http://schemas.microsoft.com/office/drawing/2014/main" id="{766979F4-BA2C-423E-905C-BF86B6E61AD5}"/>
              </a:ext>
            </a:extLst>
          </p:cNvPr>
          <p:cNvSpPr>
            <a:spLocks noGrp="1"/>
          </p:cNvSpPr>
          <p:nvPr>
            <p:ph type="sldNum" sz="quarter" idx="12"/>
          </p:nvPr>
        </p:nvSpPr>
        <p:spPr/>
        <p:txBody>
          <a:bodyPr/>
          <a:lstStyle/>
          <a:p>
            <a:fld id="{F555EDA7-67BB-4DA3-BE71-49ADCFA0FCE7}" type="slidenum">
              <a:rPr lang="en-CA" smtClean="0"/>
              <a:t>2</a:t>
            </a:fld>
            <a:endParaRPr lang="en-CA"/>
          </a:p>
        </p:txBody>
      </p:sp>
    </p:spTree>
    <p:extLst>
      <p:ext uri="{BB962C8B-B14F-4D97-AF65-F5344CB8AC3E}">
        <p14:creationId xmlns:p14="http://schemas.microsoft.com/office/powerpoint/2010/main" val="413673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7B50-4456-476C-AFE1-080B23D93052}"/>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Main Challenges</a:t>
            </a:r>
          </a:p>
        </p:txBody>
      </p:sp>
      <p:sp>
        <p:nvSpPr>
          <p:cNvPr id="3" name="Content Placeholder 2">
            <a:extLst>
              <a:ext uri="{FF2B5EF4-FFF2-40B4-BE49-F238E27FC236}">
                <a16:creationId xmlns:a16="http://schemas.microsoft.com/office/drawing/2014/main" id="{FBC48FE1-DB7F-4BE2-A8BA-46000B59CEBD}"/>
              </a:ext>
            </a:extLst>
          </p:cNvPr>
          <p:cNvSpPr>
            <a:spLocks noGrp="1"/>
          </p:cNvSpPr>
          <p:nvPr>
            <p:ph idx="1"/>
          </p:nvPr>
        </p:nvSpPr>
        <p:spPr>
          <a:xfrm>
            <a:off x="4754880" y="1901952"/>
            <a:ext cx="6230874" cy="4275011"/>
          </a:xfrm>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Planning what kind of data I wanted to collect and how to tell a story from it.</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Graphing the data in the way I wanted it to be visualized. </a:t>
            </a:r>
          </a:p>
          <a:p>
            <a:pPr lvl="1"/>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i.e. stacked bar charts. </a:t>
            </a:r>
          </a:p>
          <a:p>
            <a:pPr lvl="1"/>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Getting the same marker for the brand or colour. </a:t>
            </a:r>
          </a:p>
        </p:txBody>
      </p:sp>
      <p:pic>
        <p:nvPicPr>
          <p:cNvPr id="21506" name="Picture 2" descr="Product Visualization Icon of Colored Outline style - Available in SVG,  PNG, EPS, AI &amp; Icon fonts">
            <a:extLst>
              <a:ext uri="{FF2B5EF4-FFF2-40B4-BE49-F238E27FC236}">
                <a16:creationId xmlns:a16="http://schemas.microsoft.com/office/drawing/2014/main" id="{5CCC2304-F1F1-45E5-9C9F-3F90275FA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592" y="1901952"/>
            <a:ext cx="3514344" cy="351434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884AACC-E423-4981-9927-C632CDB51CE4}"/>
              </a:ext>
            </a:extLst>
          </p:cNvPr>
          <p:cNvSpPr>
            <a:spLocks noGrp="1"/>
          </p:cNvSpPr>
          <p:nvPr>
            <p:ph type="sldNum" sz="quarter" idx="12"/>
          </p:nvPr>
        </p:nvSpPr>
        <p:spPr/>
        <p:txBody>
          <a:bodyPr/>
          <a:lstStyle/>
          <a:p>
            <a:fld id="{F555EDA7-67BB-4DA3-BE71-49ADCFA0FCE7}" type="slidenum">
              <a:rPr lang="en-CA" smtClean="0"/>
              <a:t>20</a:t>
            </a:fld>
            <a:endParaRPr lang="en-CA"/>
          </a:p>
        </p:txBody>
      </p:sp>
    </p:spTree>
    <p:extLst>
      <p:ext uri="{BB962C8B-B14F-4D97-AF65-F5344CB8AC3E}">
        <p14:creationId xmlns:p14="http://schemas.microsoft.com/office/powerpoint/2010/main" val="99146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D132D-3A93-4872-9A29-3AD61182A0A1}"/>
              </a:ext>
            </a:extLst>
          </p:cNvPr>
          <p:cNvSpPr>
            <a:spLocks noGrp="1"/>
          </p:cNvSpPr>
          <p:nvPr>
            <p:ph type="title"/>
          </p:nvPr>
        </p:nvSpPr>
        <p:spPr>
          <a:xfrm>
            <a:off x="1075767" y="1188637"/>
            <a:ext cx="2988234" cy="4480726"/>
          </a:xfrm>
        </p:spPr>
        <p:txBody>
          <a:bodyPr>
            <a:normAutofit/>
          </a:bodyPr>
          <a:lstStyle/>
          <a:p>
            <a:pPr algn="r"/>
            <a:r>
              <a:rPr lang="en-CA" sz="66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Next Steps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F4C2AF-9CB5-4706-A82E-A2388A17335C}"/>
              </a:ext>
            </a:extLst>
          </p:cNvPr>
          <p:cNvSpPr>
            <a:spLocks noGrp="1"/>
          </p:cNvSpPr>
          <p:nvPr>
            <p:ph idx="1"/>
          </p:nvPr>
        </p:nvSpPr>
        <p:spPr>
          <a:xfrm>
            <a:off x="4794245" y="775829"/>
            <a:ext cx="6022337" cy="5945645"/>
          </a:xfrm>
        </p:spPr>
        <p:txBody>
          <a:bodyPr anchor="ctr">
            <a:normAutofit/>
          </a:bodyPr>
          <a:lstStyle/>
          <a:p>
            <a:r>
              <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Further sub categorical analysis for clothing and activities</a:t>
            </a:r>
          </a:p>
          <a:p>
            <a:r>
              <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Footwear category</a:t>
            </a:r>
          </a:p>
          <a:p>
            <a:r>
              <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Consideration of seasonality</a:t>
            </a:r>
          </a:p>
          <a:p>
            <a:r>
              <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Consideration of inventory / stock</a:t>
            </a:r>
          </a:p>
          <a:p>
            <a:r>
              <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Product selection =/= &gt;products sold or greater revenue</a:t>
            </a:r>
          </a:p>
          <a:p>
            <a:endParaRPr lang="en-CA" sz="2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 name="Slide Number Placeholder 3">
            <a:extLst>
              <a:ext uri="{FF2B5EF4-FFF2-40B4-BE49-F238E27FC236}">
                <a16:creationId xmlns:a16="http://schemas.microsoft.com/office/drawing/2014/main" id="{B4AEE3CA-17AA-4A97-97F2-0F6A0BECC8C4}"/>
              </a:ext>
            </a:extLst>
          </p:cNvPr>
          <p:cNvSpPr>
            <a:spLocks noGrp="1"/>
          </p:cNvSpPr>
          <p:nvPr>
            <p:ph type="sldNum" sz="quarter" idx="12"/>
          </p:nvPr>
        </p:nvSpPr>
        <p:spPr/>
        <p:txBody>
          <a:bodyPr/>
          <a:lstStyle/>
          <a:p>
            <a:fld id="{F555EDA7-67BB-4DA3-BE71-49ADCFA0FCE7}" type="slidenum">
              <a:rPr lang="en-CA" smtClean="0"/>
              <a:t>21</a:t>
            </a:fld>
            <a:endParaRPr lang="en-CA"/>
          </a:p>
        </p:txBody>
      </p:sp>
    </p:spTree>
    <p:extLst>
      <p:ext uri="{BB962C8B-B14F-4D97-AF65-F5344CB8AC3E}">
        <p14:creationId xmlns:p14="http://schemas.microsoft.com/office/powerpoint/2010/main" val="2132999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F18BF919-4FDE-4365-8B2F-CC99740EEC93}"/>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sz="5600" kern="1200">
                <a:solidFill>
                  <a:srgbClr val="FFFFFF"/>
                </a:solidFill>
                <a:latin typeface="+mj-lt"/>
                <a:ea typeface="+mj-ea"/>
                <a:cs typeface="+mj-cs"/>
              </a:rPr>
              <a:t>Questions?</a:t>
            </a:r>
          </a:p>
        </p:txBody>
      </p:sp>
      <p:sp>
        <p:nvSpPr>
          <p:cNvPr id="2" name="Slide Number Placeholder 1">
            <a:extLst>
              <a:ext uri="{FF2B5EF4-FFF2-40B4-BE49-F238E27FC236}">
                <a16:creationId xmlns:a16="http://schemas.microsoft.com/office/drawing/2014/main" id="{08C02B20-6A7F-4BAB-A27C-3D61C3DB3626}"/>
              </a:ext>
            </a:extLst>
          </p:cNvPr>
          <p:cNvSpPr>
            <a:spLocks noGrp="1"/>
          </p:cNvSpPr>
          <p:nvPr>
            <p:ph type="sldNum" sz="quarter" idx="12"/>
          </p:nvPr>
        </p:nvSpPr>
        <p:spPr/>
        <p:txBody>
          <a:bodyPr/>
          <a:lstStyle/>
          <a:p>
            <a:fld id="{F555EDA7-67BB-4DA3-BE71-49ADCFA0FCE7}" type="slidenum">
              <a:rPr lang="en-CA" smtClean="0"/>
              <a:t>22</a:t>
            </a:fld>
            <a:endParaRPr lang="en-CA"/>
          </a:p>
        </p:txBody>
      </p:sp>
    </p:spTree>
    <p:extLst>
      <p:ext uri="{BB962C8B-B14F-4D97-AF65-F5344CB8AC3E}">
        <p14:creationId xmlns:p14="http://schemas.microsoft.com/office/powerpoint/2010/main" val="154013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705B-32F0-43A3-8489-1F234BE135D8}"/>
              </a:ext>
            </a:extLst>
          </p:cNvPr>
          <p:cNvSpPr>
            <a:spLocks noGrp="1"/>
          </p:cNvSpPr>
          <p:nvPr>
            <p:ph type="title"/>
          </p:nvPr>
        </p:nvSpPr>
        <p:spPr/>
        <p:txBody>
          <a:bodyPr/>
          <a:lstStyle/>
          <a:p>
            <a:r>
              <a:rPr lang="en-CA" dirty="0"/>
              <a:t>Supplementary Slides</a:t>
            </a:r>
          </a:p>
        </p:txBody>
      </p:sp>
      <p:sp>
        <p:nvSpPr>
          <p:cNvPr id="3" name="Text Placeholder 2">
            <a:extLst>
              <a:ext uri="{FF2B5EF4-FFF2-40B4-BE49-F238E27FC236}">
                <a16:creationId xmlns:a16="http://schemas.microsoft.com/office/drawing/2014/main" id="{08394964-1C74-42C1-80CD-9F99F62F696E}"/>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34F952B4-7C55-4A01-8393-BD8CD8398A5E}"/>
              </a:ext>
            </a:extLst>
          </p:cNvPr>
          <p:cNvSpPr>
            <a:spLocks noGrp="1"/>
          </p:cNvSpPr>
          <p:nvPr>
            <p:ph type="sldNum" sz="quarter" idx="12"/>
          </p:nvPr>
        </p:nvSpPr>
        <p:spPr/>
        <p:txBody>
          <a:bodyPr/>
          <a:lstStyle/>
          <a:p>
            <a:fld id="{F555EDA7-67BB-4DA3-BE71-49ADCFA0FCE7}" type="slidenum">
              <a:rPr lang="en-CA" smtClean="0"/>
              <a:t>23</a:t>
            </a:fld>
            <a:endParaRPr lang="en-CA"/>
          </a:p>
        </p:txBody>
      </p:sp>
    </p:spTree>
    <p:extLst>
      <p:ext uri="{BB962C8B-B14F-4D97-AF65-F5344CB8AC3E}">
        <p14:creationId xmlns:p14="http://schemas.microsoft.com/office/powerpoint/2010/main" val="415928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27191D-6F59-4108-9762-81AA20046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82"/>
            <a:ext cx="4314825" cy="3495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5BE869F-B1A2-48AD-9940-442560357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89" y="3346760"/>
            <a:ext cx="4001180" cy="3511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446574CB-5651-4ECE-9F30-F540BCA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821" y="403428"/>
            <a:ext cx="4105275" cy="3486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1ACD99-4EA6-46BA-931C-9693043A3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2951" y="3889578"/>
            <a:ext cx="3302118" cy="28117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98EEEE1-1199-4299-8EB9-07570F0450CC}"/>
              </a:ext>
            </a:extLst>
          </p:cNvPr>
          <p:cNvSpPr>
            <a:spLocks noGrp="1"/>
          </p:cNvSpPr>
          <p:nvPr>
            <p:ph type="sldNum" sz="quarter" idx="12"/>
          </p:nvPr>
        </p:nvSpPr>
        <p:spPr/>
        <p:txBody>
          <a:bodyPr/>
          <a:lstStyle/>
          <a:p>
            <a:fld id="{F555EDA7-67BB-4DA3-BE71-49ADCFA0FCE7}" type="slidenum">
              <a:rPr lang="en-CA" smtClean="0"/>
              <a:t>24</a:t>
            </a:fld>
            <a:endParaRPr lang="en-CA"/>
          </a:p>
        </p:txBody>
      </p:sp>
    </p:spTree>
    <p:extLst>
      <p:ext uri="{BB962C8B-B14F-4D97-AF65-F5344CB8AC3E}">
        <p14:creationId xmlns:p14="http://schemas.microsoft.com/office/powerpoint/2010/main" val="20602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F1783615-5E78-4B71-B10F-D760026FC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67175"/>
            <a:ext cx="50673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3FC05C-0860-400A-AC21-E5383047EEB7}"/>
              </a:ext>
            </a:extLst>
          </p:cNvPr>
          <p:cNvSpPr>
            <a:spLocks noGrp="1"/>
          </p:cNvSpPr>
          <p:nvPr>
            <p:ph type="title"/>
          </p:nvPr>
        </p:nvSpPr>
        <p:spPr>
          <a:xfrm>
            <a:off x="688489" y="365125"/>
            <a:ext cx="10779163" cy="1325563"/>
          </a:xfrm>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Does MSRP </a:t>
            </a:r>
            <a:r>
              <a:rPr lang="en-CA" dirty="0"/>
              <a:t>correlate with Product Discount? </a:t>
            </a:r>
          </a:p>
        </p:txBody>
      </p:sp>
      <p:pic>
        <p:nvPicPr>
          <p:cNvPr id="2050" name="Picture 2">
            <a:extLst>
              <a:ext uri="{FF2B5EF4-FFF2-40B4-BE49-F238E27FC236}">
                <a16:creationId xmlns:a16="http://schemas.microsoft.com/office/drawing/2014/main" id="{07484153-97A7-4CEC-AB90-D7EDD7F26B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86272"/>
            <a:ext cx="50673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C4E579F-B3EA-4440-A0C3-BA8A73916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388" y="1915253"/>
            <a:ext cx="5238748" cy="401820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14B89D83-DE04-4A96-8A3B-06CE4EEB74C8}"/>
              </a:ext>
            </a:extLst>
          </p:cNvPr>
          <p:cNvSpPr/>
          <p:nvPr/>
        </p:nvSpPr>
        <p:spPr>
          <a:xfrm>
            <a:off x="1828799" y="3051018"/>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E212913-2889-4DD9-B82C-727B2B806154}"/>
              </a:ext>
            </a:extLst>
          </p:cNvPr>
          <p:cNvSpPr/>
          <p:nvPr/>
        </p:nvSpPr>
        <p:spPr>
          <a:xfrm>
            <a:off x="2084220" y="5661851"/>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982219A8-CE55-4CC8-894F-B025E368A89F}"/>
              </a:ext>
            </a:extLst>
          </p:cNvPr>
          <p:cNvSpPr>
            <a:spLocks noGrp="1"/>
          </p:cNvSpPr>
          <p:nvPr>
            <p:ph type="sldNum" sz="quarter" idx="12"/>
          </p:nvPr>
        </p:nvSpPr>
        <p:spPr/>
        <p:txBody>
          <a:bodyPr/>
          <a:lstStyle/>
          <a:p>
            <a:fld id="{F555EDA7-67BB-4DA3-BE71-49ADCFA0FCE7}" type="slidenum">
              <a:rPr lang="en-CA" smtClean="0"/>
              <a:t>25</a:t>
            </a:fld>
            <a:endParaRPr lang="en-CA"/>
          </a:p>
        </p:txBody>
      </p:sp>
    </p:spTree>
    <p:extLst>
      <p:ext uri="{BB962C8B-B14F-4D97-AF65-F5344CB8AC3E}">
        <p14:creationId xmlns:p14="http://schemas.microsoft.com/office/powerpoint/2010/main" val="121672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7EB92-A18E-4CE2-9E55-C7220BB3E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48" y="1138735"/>
            <a:ext cx="50673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A1A41D-C1C2-4F1D-BCAC-EDBA163CC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25" y="942972"/>
            <a:ext cx="482917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99F537CB-4425-4AF4-8DBC-7208AB07A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648" y="3929560"/>
            <a:ext cx="5067300" cy="29284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781AE35-C7CA-4EB5-9DE1-4891CC0D5D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0419" y="3634261"/>
            <a:ext cx="4246973" cy="32237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D34E7CD-2A5A-4FD0-8E98-8A043B614A26}"/>
              </a:ext>
            </a:extLst>
          </p:cNvPr>
          <p:cNvSpPr>
            <a:spLocks noGrp="1"/>
          </p:cNvSpPr>
          <p:nvPr>
            <p:ph type="title"/>
          </p:nvPr>
        </p:nvSpPr>
        <p:spPr/>
        <p:txBody>
          <a:bodyPr/>
          <a:lstStyle/>
          <a:p>
            <a:r>
              <a:rPr lang="en-CA" dirty="0"/>
              <a:t>Footwear vs Discount</a:t>
            </a:r>
          </a:p>
        </p:txBody>
      </p:sp>
      <p:sp>
        <p:nvSpPr>
          <p:cNvPr id="2" name="Slide Number Placeholder 1">
            <a:extLst>
              <a:ext uri="{FF2B5EF4-FFF2-40B4-BE49-F238E27FC236}">
                <a16:creationId xmlns:a16="http://schemas.microsoft.com/office/drawing/2014/main" id="{0047AF56-B9AC-4FA3-84D4-BFF0A972D217}"/>
              </a:ext>
            </a:extLst>
          </p:cNvPr>
          <p:cNvSpPr>
            <a:spLocks noGrp="1"/>
          </p:cNvSpPr>
          <p:nvPr>
            <p:ph type="sldNum" sz="quarter" idx="12"/>
          </p:nvPr>
        </p:nvSpPr>
        <p:spPr/>
        <p:txBody>
          <a:bodyPr/>
          <a:lstStyle/>
          <a:p>
            <a:fld id="{F555EDA7-67BB-4DA3-BE71-49ADCFA0FCE7}" type="slidenum">
              <a:rPr lang="en-CA" smtClean="0"/>
              <a:t>26</a:t>
            </a:fld>
            <a:endParaRPr lang="en-CA"/>
          </a:p>
        </p:txBody>
      </p:sp>
    </p:spTree>
    <p:extLst>
      <p:ext uri="{BB962C8B-B14F-4D97-AF65-F5344CB8AC3E}">
        <p14:creationId xmlns:p14="http://schemas.microsoft.com/office/powerpoint/2010/main" val="419881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DD2A082-2B5D-4CDA-A107-3711514B5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443" y="1027906"/>
            <a:ext cx="50673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E8E564B-0FC7-4339-B5BA-C4C88340E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76" y="1276350"/>
            <a:ext cx="501015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D245049-0DB3-4460-8767-809D6C229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774" y="4067175"/>
            <a:ext cx="501015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AF77D8B7-F34B-4D79-84C2-89477A01FB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702" y="3702050"/>
            <a:ext cx="4211524" cy="31559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A9C0F11-CE24-491C-BE8A-8B0C1009FEF0}"/>
              </a:ext>
            </a:extLst>
          </p:cNvPr>
          <p:cNvSpPr>
            <a:spLocks noGrp="1"/>
          </p:cNvSpPr>
          <p:nvPr>
            <p:ph type="title"/>
          </p:nvPr>
        </p:nvSpPr>
        <p:spPr/>
        <p:txBody>
          <a:bodyPr/>
          <a:lstStyle/>
          <a:p>
            <a:r>
              <a:rPr lang="en-CA" dirty="0"/>
              <a:t>Footwear vs Avg Review</a:t>
            </a:r>
          </a:p>
        </p:txBody>
      </p:sp>
      <p:sp>
        <p:nvSpPr>
          <p:cNvPr id="2" name="Slide Number Placeholder 1">
            <a:extLst>
              <a:ext uri="{FF2B5EF4-FFF2-40B4-BE49-F238E27FC236}">
                <a16:creationId xmlns:a16="http://schemas.microsoft.com/office/drawing/2014/main" id="{C3BA5147-6570-4DDF-83B6-38BD906FE2DC}"/>
              </a:ext>
            </a:extLst>
          </p:cNvPr>
          <p:cNvSpPr>
            <a:spLocks noGrp="1"/>
          </p:cNvSpPr>
          <p:nvPr>
            <p:ph type="sldNum" sz="quarter" idx="12"/>
          </p:nvPr>
        </p:nvSpPr>
        <p:spPr/>
        <p:txBody>
          <a:bodyPr/>
          <a:lstStyle/>
          <a:p>
            <a:fld id="{F555EDA7-67BB-4DA3-BE71-49ADCFA0FCE7}" type="slidenum">
              <a:rPr lang="en-CA" smtClean="0"/>
              <a:t>27</a:t>
            </a:fld>
            <a:endParaRPr lang="en-CA"/>
          </a:p>
        </p:txBody>
      </p:sp>
    </p:spTree>
    <p:extLst>
      <p:ext uri="{BB962C8B-B14F-4D97-AF65-F5344CB8AC3E}">
        <p14:creationId xmlns:p14="http://schemas.microsoft.com/office/powerpoint/2010/main" val="58521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288C-1E47-423E-9212-F8FC761DBAA5}"/>
              </a:ext>
            </a:extLst>
          </p:cNvPr>
          <p:cNvSpPr>
            <a:spLocks noGrp="1"/>
          </p:cNvSpPr>
          <p:nvPr>
            <p:ph type="title"/>
          </p:nvPr>
        </p:nvSpPr>
        <p:spPr/>
        <p:txBody>
          <a:bodyPr/>
          <a:lstStyle/>
          <a:p>
            <a:endParaRPr lang="en-CA"/>
          </a:p>
        </p:txBody>
      </p:sp>
      <p:pic>
        <p:nvPicPr>
          <p:cNvPr id="3" name="Picture 18">
            <a:extLst>
              <a:ext uri="{FF2B5EF4-FFF2-40B4-BE49-F238E27FC236}">
                <a16:creationId xmlns:a16="http://schemas.microsoft.com/office/drawing/2014/main" id="{E51FEEBE-93E8-4C8F-9568-92B1A003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055" y="2087710"/>
            <a:ext cx="5010150" cy="37448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B045BB-2C22-4E61-AE2C-558177EB9651}"/>
              </a:ext>
            </a:extLst>
          </p:cNvPr>
          <p:cNvSpPr>
            <a:spLocks noGrp="1"/>
          </p:cNvSpPr>
          <p:nvPr>
            <p:ph type="sldNum" sz="quarter" idx="12"/>
          </p:nvPr>
        </p:nvSpPr>
        <p:spPr/>
        <p:txBody>
          <a:bodyPr/>
          <a:lstStyle/>
          <a:p>
            <a:fld id="{F555EDA7-67BB-4DA3-BE71-49ADCFA0FCE7}" type="slidenum">
              <a:rPr lang="en-CA" smtClean="0"/>
              <a:t>28</a:t>
            </a:fld>
            <a:endParaRPr lang="en-CA"/>
          </a:p>
        </p:txBody>
      </p:sp>
    </p:spTree>
    <p:extLst>
      <p:ext uri="{BB962C8B-B14F-4D97-AF65-F5344CB8AC3E}">
        <p14:creationId xmlns:p14="http://schemas.microsoft.com/office/powerpoint/2010/main" val="179047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C05C-0860-400A-AC21-E5383047EEB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Do</a:t>
            </a:r>
            <a:r>
              <a:rPr lang="en-CA" dirty="0"/>
              <a:t> Ratings Correlate with Product Discount? </a:t>
            </a:r>
          </a:p>
        </p:txBody>
      </p:sp>
      <p:pic>
        <p:nvPicPr>
          <p:cNvPr id="1026" name="Picture 2">
            <a:extLst>
              <a:ext uri="{FF2B5EF4-FFF2-40B4-BE49-F238E27FC236}">
                <a16:creationId xmlns:a16="http://schemas.microsoft.com/office/drawing/2014/main" id="{901ECCB4-0F89-414D-AED2-F42098B3D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53" y="2565812"/>
            <a:ext cx="501015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84177C0-DC56-4EC5-938B-7604AD4FD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2551980"/>
            <a:ext cx="5238750" cy="2790825"/>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90350547-2754-4037-9077-CDDDA81AAF68}"/>
              </a:ext>
            </a:extLst>
          </p:cNvPr>
          <p:cNvSpPr/>
          <p:nvPr/>
        </p:nvSpPr>
        <p:spPr>
          <a:xfrm>
            <a:off x="1831222" y="3347890"/>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 name="Straight Connector 16">
            <a:extLst>
              <a:ext uri="{FF2B5EF4-FFF2-40B4-BE49-F238E27FC236}">
                <a16:creationId xmlns:a16="http://schemas.microsoft.com/office/drawing/2014/main" id="{5D32C41D-7F11-4187-9D67-79084D82D13E}"/>
              </a:ext>
            </a:extLst>
          </p:cNvPr>
          <p:cNvCxnSpPr>
            <a:cxnSpLocks/>
          </p:cNvCxnSpPr>
          <p:nvPr/>
        </p:nvCxnSpPr>
        <p:spPr>
          <a:xfrm flipH="1">
            <a:off x="905599" y="3947393"/>
            <a:ext cx="320565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1C2BEF-8D55-4CB5-99D9-3345E24C1DF8}"/>
              </a:ext>
            </a:extLst>
          </p:cNvPr>
          <p:cNvCxnSpPr/>
          <p:nvPr/>
        </p:nvCxnSpPr>
        <p:spPr>
          <a:xfrm>
            <a:off x="2508428" y="2948908"/>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764773-430D-44C4-9BEF-ABD80D70D1D6}"/>
              </a:ext>
            </a:extLst>
          </p:cNvPr>
          <p:cNvCxnSpPr>
            <a:cxnSpLocks/>
          </p:cNvCxnSpPr>
          <p:nvPr/>
        </p:nvCxnSpPr>
        <p:spPr>
          <a:xfrm flipH="1">
            <a:off x="6485540" y="3927419"/>
            <a:ext cx="3101359"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1BAFCB-BD51-4F72-815B-1CE39F5339E8}"/>
              </a:ext>
            </a:extLst>
          </p:cNvPr>
          <p:cNvCxnSpPr/>
          <p:nvPr/>
        </p:nvCxnSpPr>
        <p:spPr>
          <a:xfrm>
            <a:off x="7994579" y="2886156"/>
            <a:ext cx="0" cy="2082526"/>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B32236D-C673-4527-B4CA-E23396F8C94B}"/>
              </a:ext>
            </a:extLst>
          </p:cNvPr>
          <p:cNvSpPr/>
          <p:nvPr/>
        </p:nvSpPr>
        <p:spPr>
          <a:xfrm>
            <a:off x="7849723" y="3438514"/>
            <a:ext cx="289711" cy="2716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A8B9358C-BBFD-46B5-A372-8D7DC79D5196}"/>
              </a:ext>
            </a:extLst>
          </p:cNvPr>
          <p:cNvSpPr/>
          <p:nvPr/>
        </p:nvSpPr>
        <p:spPr>
          <a:xfrm>
            <a:off x="1410361" y="3732733"/>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B5C901A2-D412-461C-80D9-E0DDEAF2B086}"/>
              </a:ext>
            </a:extLst>
          </p:cNvPr>
          <p:cNvSpPr/>
          <p:nvPr/>
        </p:nvSpPr>
        <p:spPr>
          <a:xfrm>
            <a:off x="7247601" y="3608693"/>
            <a:ext cx="338432" cy="31728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517C29-8D5C-4AEC-AD35-E6B0CB835269}"/>
              </a:ext>
            </a:extLst>
          </p:cNvPr>
          <p:cNvSpPr>
            <a:spLocks noGrp="1"/>
          </p:cNvSpPr>
          <p:nvPr>
            <p:ph type="sldNum" sz="quarter" idx="12"/>
          </p:nvPr>
        </p:nvSpPr>
        <p:spPr/>
        <p:txBody>
          <a:bodyPr/>
          <a:lstStyle/>
          <a:p>
            <a:fld id="{F555EDA7-67BB-4DA3-BE71-49ADCFA0FCE7}" type="slidenum">
              <a:rPr lang="en-CA" smtClean="0"/>
              <a:t>29</a:t>
            </a:fld>
            <a:endParaRPr lang="en-CA"/>
          </a:p>
        </p:txBody>
      </p:sp>
    </p:spTree>
    <p:extLst>
      <p:ext uri="{BB962C8B-B14F-4D97-AF65-F5344CB8AC3E}">
        <p14:creationId xmlns:p14="http://schemas.microsoft.com/office/powerpoint/2010/main" val="28481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40"/>
                                        </p:tgtEl>
                                        <p:attrNameLst>
                                          <p:attrName>style.visibility</p:attrName>
                                        </p:attrNameLst>
                                      </p:cBhvr>
                                      <p:to>
                                        <p:strVal val="visible"/>
                                      </p:to>
                                    </p:set>
                                    <p:animEffect transition="in" filter="fade">
                                      <p:cBhvr>
                                        <p:cTn id="24" dur="500"/>
                                        <p:tgtEl>
                                          <p:spTgt spid="10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67A83F6-986B-4D51-BA62-0E6E545490BC}"/>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Motivation for choosing MEC?</a:t>
            </a:r>
          </a:p>
        </p:txBody>
      </p:sp>
      <p:pic>
        <p:nvPicPr>
          <p:cNvPr id="10" name="Picture 4" descr="Camping Icon by Krafted on Dribbble">
            <a:extLst>
              <a:ext uri="{FF2B5EF4-FFF2-40B4-BE49-F238E27FC236}">
                <a16:creationId xmlns:a16="http://schemas.microsoft.com/office/drawing/2014/main" id="{EB573586-23B3-4244-8674-0C85C3896A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3" t="24165" r="15962" b="14276"/>
          <a:stretch/>
        </p:blipFill>
        <p:spPr bwMode="auto">
          <a:xfrm>
            <a:off x="1687405" y="2542800"/>
            <a:ext cx="3310758" cy="25435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ycling Icon">
            <a:extLst>
              <a:ext uri="{FF2B5EF4-FFF2-40B4-BE49-F238E27FC236}">
                <a16:creationId xmlns:a16="http://schemas.microsoft.com/office/drawing/2014/main" id="{AA000A87-384E-488B-AD89-8E6B5E981F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692"/>
          <a:stretch/>
        </p:blipFill>
        <p:spPr bwMode="auto">
          <a:xfrm>
            <a:off x="5050714" y="2754186"/>
            <a:ext cx="2143125" cy="1999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Free Icon | Winter sports">
            <a:extLst>
              <a:ext uri="{FF2B5EF4-FFF2-40B4-BE49-F238E27FC236}">
                <a16:creationId xmlns:a16="http://schemas.microsoft.com/office/drawing/2014/main" id="{B9C2BE84-307B-4CF7-8DF5-FE63D0664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2795" y="2891580"/>
            <a:ext cx="1650124" cy="1650124"/>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E816D074-67A7-4263-806B-7EC150A43143}"/>
              </a:ext>
            </a:extLst>
          </p:cNvPr>
          <p:cNvSpPr/>
          <p:nvPr/>
        </p:nvSpPr>
        <p:spPr>
          <a:xfrm>
            <a:off x="1975945" y="2645080"/>
            <a:ext cx="2373856" cy="214312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Slide Number Placeholder 1">
            <a:extLst>
              <a:ext uri="{FF2B5EF4-FFF2-40B4-BE49-F238E27FC236}">
                <a16:creationId xmlns:a16="http://schemas.microsoft.com/office/drawing/2014/main" id="{D105733E-E957-4BE7-BF74-54C036B5A9E8}"/>
              </a:ext>
            </a:extLst>
          </p:cNvPr>
          <p:cNvSpPr>
            <a:spLocks noGrp="1"/>
          </p:cNvSpPr>
          <p:nvPr>
            <p:ph type="sldNum" sz="quarter" idx="12"/>
          </p:nvPr>
        </p:nvSpPr>
        <p:spPr/>
        <p:txBody>
          <a:bodyPr/>
          <a:lstStyle/>
          <a:p>
            <a:fld id="{F555EDA7-67BB-4DA3-BE71-49ADCFA0FCE7}" type="slidenum">
              <a:rPr lang="en-CA" smtClean="0"/>
              <a:t>3</a:t>
            </a:fld>
            <a:endParaRPr lang="en-CA"/>
          </a:p>
        </p:txBody>
      </p:sp>
    </p:spTree>
    <p:extLst>
      <p:ext uri="{BB962C8B-B14F-4D97-AF65-F5344CB8AC3E}">
        <p14:creationId xmlns:p14="http://schemas.microsoft.com/office/powerpoint/2010/main" val="2171233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7C268F-4259-4F12-8037-08D83EB61E0D}"/>
              </a:ext>
            </a:extLst>
          </p:cNvPr>
          <p:cNvPicPr>
            <a:picLocks noChangeAspect="1"/>
          </p:cNvPicPr>
          <p:nvPr/>
        </p:nvPicPr>
        <p:blipFill>
          <a:blip r:embed="rId2"/>
          <a:stretch>
            <a:fillRect/>
          </a:stretch>
        </p:blipFill>
        <p:spPr>
          <a:xfrm>
            <a:off x="430305" y="1690687"/>
            <a:ext cx="5011680" cy="3655863"/>
          </a:xfrm>
          <a:prstGeom prst="rect">
            <a:avLst/>
          </a:prstGeom>
        </p:spPr>
      </p:pic>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t>MEC Product’s Sold vs Cycling</a:t>
            </a:r>
          </a:p>
        </p:txBody>
      </p:sp>
      <p:pic>
        <p:nvPicPr>
          <p:cNvPr id="9218" name="Picture 2">
            <a:extLst>
              <a:ext uri="{FF2B5EF4-FFF2-40B4-BE49-F238E27FC236}">
                <a16:creationId xmlns:a16="http://schemas.microsoft.com/office/drawing/2014/main" id="{4A7F4C95-0F39-4752-82DE-05F526CD9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942" y="1736280"/>
            <a:ext cx="6112753" cy="36102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2991F2D-DF46-4246-BA30-316CDB3EBDD9}"/>
              </a:ext>
            </a:extLst>
          </p:cNvPr>
          <p:cNvSpPr>
            <a:spLocks noGrp="1"/>
          </p:cNvSpPr>
          <p:nvPr>
            <p:ph type="sldNum" sz="quarter" idx="12"/>
          </p:nvPr>
        </p:nvSpPr>
        <p:spPr/>
        <p:txBody>
          <a:bodyPr/>
          <a:lstStyle/>
          <a:p>
            <a:fld id="{F555EDA7-67BB-4DA3-BE71-49ADCFA0FCE7}" type="slidenum">
              <a:rPr lang="en-CA" smtClean="0"/>
              <a:t>30</a:t>
            </a:fld>
            <a:endParaRPr lang="en-CA"/>
          </a:p>
        </p:txBody>
      </p:sp>
    </p:spTree>
    <p:extLst>
      <p:ext uri="{BB962C8B-B14F-4D97-AF65-F5344CB8AC3E}">
        <p14:creationId xmlns:p14="http://schemas.microsoft.com/office/powerpoint/2010/main" val="1119737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t>MEC Product’s Sold vs Water Sports</a:t>
            </a:r>
          </a:p>
        </p:txBody>
      </p:sp>
      <p:pic>
        <p:nvPicPr>
          <p:cNvPr id="5122" name="Picture 2">
            <a:extLst>
              <a:ext uri="{FF2B5EF4-FFF2-40B4-BE49-F238E27FC236}">
                <a16:creationId xmlns:a16="http://schemas.microsoft.com/office/drawing/2014/main" id="{E2C62300-6B68-4E69-AE0B-DE3395D59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20" y="1725322"/>
            <a:ext cx="5099703" cy="380587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42816EA-C52F-481D-86B3-99C6C01F6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07" y="1725322"/>
            <a:ext cx="6443941" cy="380587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BCD2734-5537-4A3F-8356-545153B780B7}"/>
              </a:ext>
            </a:extLst>
          </p:cNvPr>
          <p:cNvSpPr>
            <a:spLocks noGrp="1"/>
          </p:cNvSpPr>
          <p:nvPr>
            <p:ph type="sldNum" sz="quarter" idx="12"/>
          </p:nvPr>
        </p:nvSpPr>
        <p:spPr/>
        <p:txBody>
          <a:bodyPr/>
          <a:lstStyle/>
          <a:p>
            <a:fld id="{F555EDA7-67BB-4DA3-BE71-49ADCFA0FCE7}" type="slidenum">
              <a:rPr lang="en-CA" smtClean="0"/>
              <a:t>31</a:t>
            </a:fld>
            <a:endParaRPr lang="en-CA"/>
          </a:p>
        </p:txBody>
      </p:sp>
    </p:spTree>
    <p:extLst>
      <p:ext uri="{BB962C8B-B14F-4D97-AF65-F5344CB8AC3E}">
        <p14:creationId xmlns:p14="http://schemas.microsoft.com/office/powerpoint/2010/main" val="2247104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04BF03-6A05-403B-924C-575DB4E81C9C}"/>
              </a:ext>
            </a:extLst>
          </p:cNvPr>
          <p:cNvPicPr>
            <a:picLocks noChangeAspect="1"/>
          </p:cNvPicPr>
          <p:nvPr/>
        </p:nvPicPr>
        <p:blipFill>
          <a:blip r:embed="rId2"/>
          <a:stretch>
            <a:fillRect/>
          </a:stretch>
        </p:blipFill>
        <p:spPr>
          <a:xfrm>
            <a:off x="405204" y="1982743"/>
            <a:ext cx="4889143" cy="3407356"/>
          </a:xfrm>
          <a:prstGeom prst="rect">
            <a:avLst/>
          </a:prstGeom>
        </p:spPr>
      </p:pic>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MEC Products Sold vs Winter Sports</a:t>
            </a:r>
          </a:p>
        </p:txBody>
      </p:sp>
      <p:pic>
        <p:nvPicPr>
          <p:cNvPr id="8194" name="Picture 2">
            <a:extLst>
              <a:ext uri="{FF2B5EF4-FFF2-40B4-BE49-F238E27FC236}">
                <a16:creationId xmlns:a16="http://schemas.microsoft.com/office/drawing/2014/main" id="{CACCDB92-D847-4745-8FE7-901F9E903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524" y="1982741"/>
            <a:ext cx="5769190" cy="340735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44A008EE-2728-4B87-A85A-9B791988095A}"/>
              </a:ext>
            </a:extLst>
          </p:cNvPr>
          <p:cNvSpPr/>
          <p:nvPr/>
        </p:nvSpPr>
        <p:spPr>
          <a:xfrm>
            <a:off x="6107430" y="3640699"/>
            <a:ext cx="514350" cy="4914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B1B1C142-A212-41BD-BF35-1F2C108763CB}"/>
              </a:ext>
            </a:extLst>
          </p:cNvPr>
          <p:cNvSpPr>
            <a:spLocks noGrp="1"/>
          </p:cNvSpPr>
          <p:nvPr>
            <p:ph type="sldNum" sz="quarter" idx="12"/>
          </p:nvPr>
        </p:nvSpPr>
        <p:spPr/>
        <p:txBody>
          <a:bodyPr/>
          <a:lstStyle/>
          <a:p>
            <a:fld id="{F555EDA7-67BB-4DA3-BE71-49ADCFA0FCE7}" type="slidenum">
              <a:rPr lang="en-CA" smtClean="0"/>
              <a:t>32</a:t>
            </a:fld>
            <a:endParaRPr lang="en-CA"/>
          </a:p>
        </p:txBody>
      </p:sp>
    </p:spTree>
    <p:extLst>
      <p:ext uri="{BB962C8B-B14F-4D97-AF65-F5344CB8AC3E}">
        <p14:creationId xmlns:p14="http://schemas.microsoft.com/office/powerpoint/2010/main" val="467586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66F40A-E20A-4632-9832-94C457CDC53B}"/>
              </a:ext>
            </a:extLst>
          </p:cNvPr>
          <p:cNvPicPr>
            <a:picLocks noChangeAspect="1"/>
          </p:cNvPicPr>
          <p:nvPr/>
        </p:nvPicPr>
        <p:blipFill>
          <a:blip r:embed="rId2"/>
          <a:stretch>
            <a:fillRect/>
          </a:stretch>
        </p:blipFill>
        <p:spPr>
          <a:xfrm>
            <a:off x="406947" y="1922707"/>
            <a:ext cx="4896574" cy="3380185"/>
          </a:xfrm>
          <a:prstGeom prst="rect">
            <a:avLst/>
          </a:prstGeom>
        </p:spPr>
      </p:pic>
      <p:sp>
        <p:nvSpPr>
          <p:cNvPr id="2" name="Title 1">
            <a:extLst>
              <a:ext uri="{FF2B5EF4-FFF2-40B4-BE49-F238E27FC236}">
                <a16:creationId xmlns:a16="http://schemas.microsoft.com/office/drawing/2014/main" id="{9FE99748-9AAB-4802-B260-F4447EBB629E}"/>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MEC Products Sold vs Climbing</a:t>
            </a:r>
          </a:p>
        </p:txBody>
      </p:sp>
      <p:pic>
        <p:nvPicPr>
          <p:cNvPr id="7170" name="Picture 2">
            <a:extLst>
              <a:ext uri="{FF2B5EF4-FFF2-40B4-BE49-F238E27FC236}">
                <a16:creationId xmlns:a16="http://schemas.microsoft.com/office/drawing/2014/main" id="{FCF2D4AE-757D-4CBC-88EC-8DFFB2C39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929" y="1922707"/>
            <a:ext cx="5663987" cy="334522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C9A7647-0368-44D2-A516-C3267309D129}"/>
              </a:ext>
            </a:extLst>
          </p:cNvPr>
          <p:cNvSpPr/>
          <p:nvPr/>
        </p:nvSpPr>
        <p:spPr>
          <a:xfrm>
            <a:off x="6656070" y="3578509"/>
            <a:ext cx="514350" cy="4914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Slide Number Placeholder 2">
            <a:extLst>
              <a:ext uri="{FF2B5EF4-FFF2-40B4-BE49-F238E27FC236}">
                <a16:creationId xmlns:a16="http://schemas.microsoft.com/office/drawing/2014/main" id="{3C75B2C5-296E-4A52-9DAD-3F73BD32603C}"/>
              </a:ext>
            </a:extLst>
          </p:cNvPr>
          <p:cNvSpPr>
            <a:spLocks noGrp="1"/>
          </p:cNvSpPr>
          <p:nvPr>
            <p:ph type="sldNum" sz="quarter" idx="12"/>
          </p:nvPr>
        </p:nvSpPr>
        <p:spPr/>
        <p:txBody>
          <a:bodyPr/>
          <a:lstStyle/>
          <a:p>
            <a:fld id="{F555EDA7-67BB-4DA3-BE71-49ADCFA0FCE7}" type="slidenum">
              <a:rPr lang="en-CA" smtClean="0"/>
              <a:t>33</a:t>
            </a:fld>
            <a:endParaRPr lang="en-CA"/>
          </a:p>
        </p:txBody>
      </p:sp>
    </p:spTree>
    <p:extLst>
      <p:ext uri="{BB962C8B-B14F-4D97-AF65-F5344CB8AC3E}">
        <p14:creationId xmlns:p14="http://schemas.microsoft.com/office/powerpoint/2010/main" val="10864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Camping: Sleeping Bags and Pads</a:t>
            </a:r>
          </a:p>
        </p:txBody>
      </p:sp>
      <p:pic>
        <p:nvPicPr>
          <p:cNvPr id="16388" name="Picture 4">
            <a:extLst>
              <a:ext uri="{FF2B5EF4-FFF2-40B4-BE49-F238E27FC236}">
                <a16:creationId xmlns:a16="http://schemas.microsoft.com/office/drawing/2014/main" id="{9EC69412-3DF1-41C1-B534-E6A7BBD3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21" y="1453502"/>
            <a:ext cx="8261131" cy="5223950"/>
          </a:xfrm>
          <a:prstGeom prst="rect">
            <a:avLst/>
          </a:prstGeom>
          <a:noFill/>
          <a:extLst>
            <a:ext uri="{909E8E84-426E-40DD-AFC4-6F175D3DCCD1}">
              <a14:hiddenFill xmlns:a14="http://schemas.microsoft.com/office/drawing/2010/main">
                <a:solidFill>
                  <a:srgbClr val="FFFFFF"/>
                </a:solidFill>
              </a14:hiddenFill>
            </a:ext>
          </a:extLst>
        </p:spPr>
      </p:pic>
      <p:sp>
        <p:nvSpPr>
          <p:cNvPr id="12" name="Left Bracket 11">
            <a:extLst>
              <a:ext uri="{FF2B5EF4-FFF2-40B4-BE49-F238E27FC236}">
                <a16:creationId xmlns:a16="http://schemas.microsoft.com/office/drawing/2014/main" id="{557C0DBC-EFDB-4016-8756-9086E060B1DD}"/>
              </a:ext>
            </a:extLst>
          </p:cNvPr>
          <p:cNvSpPr/>
          <p:nvPr/>
        </p:nvSpPr>
        <p:spPr>
          <a:xfrm>
            <a:off x="2480444" y="1975945"/>
            <a:ext cx="157654" cy="4014951"/>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32573AA8-5DB9-42C6-9D1C-DD365EE556D0}"/>
              </a:ext>
            </a:extLst>
          </p:cNvPr>
          <p:cNvSpPr>
            <a:spLocks noGrp="1"/>
          </p:cNvSpPr>
          <p:nvPr>
            <p:ph type="sldNum" sz="quarter" idx="12"/>
          </p:nvPr>
        </p:nvSpPr>
        <p:spPr/>
        <p:txBody>
          <a:bodyPr/>
          <a:lstStyle/>
          <a:p>
            <a:fld id="{F555EDA7-67BB-4DA3-BE71-49ADCFA0FCE7}" type="slidenum">
              <a:rPr lang="en-CA" smtClean="0"/>
              <a:t>34</a:t>
            </a:fld>
            <a:endParaRPr lang="en-CA"/>
          </a:p>
        </p:txBody>
      </p:sp>
    </p:spTree>
    <p:extLst>
      <p:ext uri="{BB962C8B-B14F-4D97-AF65-F5344CB8AC3E}">
        <p14:creationId xmlns:p14="http://schemas.microsoft.com/office/powerpoint/2010/main" val="3469418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BA12EF5F-621F-4FAC-B666-BFEC4417D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03" y="1974482"/>
            <a:ext cx="5602014" cy="30396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Camping: Tents, Tarps and </a:t>
            </a:r>
            <a:r>
              <a:rPr lang="en-CA"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Bivies</a:t>
            </a:r>
            <a:endPar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11266" name="Picture 2">
            <a:extLst>
              <a:ext uri="{FF2B5EF4-FFF2-40B4-BE49-F238E27FC236}">
                <a16:creationId xmlns:a16="http://schemas.microsoft.com/office/drawing/2014/main" id="{FCEE199A-3F04-4455-B218-81221563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69" y="1974482"/>
            <a:ext cx="5514608" cy="2909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86C7F-B799-4F6D-B20C-221994BF13B7}"/>
              </a:ext>
            </a:extLst>
          </p:cNvPr>
          <p:cNvSpPr/>
          <p:nvPr/>
        </p:nvSpPr>
        <p:spPr>
          <a:xfrm>
            <a:off x="287926" y="2152108"/>
            <a:ext cx="5417820"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AFDC42A8-F2A5-4DD1-9E0E-34AB2CE67927}"/>
              </a:ext>
            </a:extLst>
          </p:cNvPr>
          <p:cNvSpPr/>
          <p:nvPr/>
        </p:nvSpPr>
        <p:spPr>
          <a:xfrm>
            <a:off x="6794093" y="3077360"/>
            <a:ext cx="438676" cy="42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3" name="Straight Connector 12">
            <a:extLst>
              <a:ext uri="{FF2B5EF4-FFF2-40B4-BE49-F238E27FC236}">
                <a16:creationId xmlns:a16="http://schemas.microsoft.com/office/drawing/2014/main" id="{6A7DC20B-54D0-4868-BCAF-CE251C4B42F6}"/>
              </a:ext>
            </a:extLst>
          </p:cNvPr>
          <p:cNvCxnSpPr>
            <a:cxnSpLocks/>
          </p:cNvCxnSpPr>
          <p:nvPr/>
        </p:nvCxnSpPr>
        <p:spPr>
          <a:xfrm>
            <a:off x="7942216" y="2354317"/>
            <a:ext cx="0" cy="228074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1927B-E56A-4088-B4A7-ABCF8B7F490B}"/>
              </a:ext>
            </a:extLst>
          </p:cNvPr>
          <p:cNvCxnSpPr>
            <a:cxnSpLocks/>
          </p:cNvCxnSpPr>
          <p:nvPr/>
        </p:nvCxnSpPr>
        <p:spPr>
          <a:xfrm flipH="1">
            <a:off x="6234286" y="3603677"/>
            <a:ext cx="3414209"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3EC44AD-68C8-4637-B458-32BE32AF00A0}"/>
              </a:ext>
            </a:extLst>
          </p:cNvPr>
          <p:cNvSpPr/>
          <p:nvPr/>
        </p:nvSpPr>
        <p:spPr>
          <a:xfrm>
            <a:off x="6316041" y="3018354"/>
            <a:ext cx="1271452" cy="77506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2F947E6-5392-457B-A9C5-AEBC0246A2FD}"/>
              </a:ext>
            </a:extLst>
          </p:cNvPr>
          <p:cNvSpPr>
            <a:spLocks noGrp="1"/>
          </p:cNvSpPr>
          <p:nvPr>
            <p:ph type="sldNum" sz="quarter" idx="12"/>
          </p:nvPr>
        </p:nvSpPr>
        <p:spPr/>
        <p:txBody>
          <a:bodyPr/>
          <a:lstStyle/>
          <a:p>
            <a:fld id="{F555EDA7-67BB-4DA3-BE71-49ADCFA0FCE7}" type="slidenum">
              <a:rPr lang="en-CA" smtClean="0"/>
              <a:t>35</a:t>
            </a:fld>
            <a:endParaRPr lang="en-CA"/>
          </a:p>
        </p:txBody>
      </p:sp>
    </p:spTree>
    <p:extLst>
      <p:ext uri="{BB962C8B-B14F-4D97-AF65-F5344CB8AC3E}">
        <p14:creationId xmlns:p14="http://schemas.microsoft.com/office/powerpoint/2010/main" val="74044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E5D9-0996-455C-B773-F03DDDEDEEA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Camping: Tents, Tarps and </a:t>
            </a:r>
            <a:r>
              <a:rPr lang="en-CA"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Bivies</a:t>
            </a:r>
            <a:endPar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10" name="Picture 2">
            <a:extLst>
              <a:ext uri="{FF2B5EF4-FFF2-40B4-BE49-F238E27FC236}">
                <a16:creationId xmlns:a16="http://schemas.microsoft.com/office/drawing/2014/main" id="{A923637F-3F0B-4BD8-8260-24F26F160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169" y="1686378"/>
            <a:ext cx="8012169" cy="5066519"/>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ket 10">
            <a:extLst>
              <a:ext uri="{FF2B5EF4-FFF2-40B4-BE49-F238E27FC236}">
                <a16:creationId xmlns:a16="http://schemas.microsoft.com/office/drawing/2014/main" id="{9F4DC5ED-280C-4ECE-9B05-7045690E0388}"/>
              </a:ext>
            </a:extLst>
          </p:cNvPr>
          <p:cNvSpPr/>
          <p:nvPr/>
        </p:nvSpPr>
        <p:spPr>
          <a:xfrm>
            <a:off x="2816772" y="2228193"/>
            <a:ext cx="168165" cy="3657600"/>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1565A035-8B20-45A0-B926-A76374F3464D}"/>
              </a:ext>
            </a:extLst>
          </p:cNvPr>
          <p:cNvSpPr>
            <a:spLocks noGrp="1"/>
          </p:cNvSpPr>
          <p:nvPr>
            <p:ph type="sldNum" sz="quarter" idx="12"/>
          </p:nvPr>
        </p:nvSpPr>
        <p:spPr/>
        <p:txBody>
          <a:bodyPr/>
          <a:lstStyle/>
          <a:p>
            <a:fld id="{F555EDA7-67BB-4DA3-BE71-49ADCFA0FCE7}" type="slidenum">
              <a:rPr lang="en-CA" smtClean="0"/>
              <a:t>36</a:t>
            </a:fld>
            <a:endParaRPr lang="en-CA"/>
          </a:p>
        </p:txBody>
      </p:sp>
    </p:spTree>
    <p:extLst>
      <p:ext uri="{BB962C8B-B14F-4D97-AF65-F5344CB8AC3E}">
        <p14:creationId xmlns:p14="http://schemas.microsoft.com/office/powerpoint/2010/main" val="132043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4" name="Picture 6" descr="Expensive Icon">
            <a:extLst>
              <a:ext uri="{FF2B5EF4-FFF2-40B4-BE49-F238E27FC236}">
                <a16:creationId xmlns:a16="http://schemas.microsoft.com/office/drawing/2014/main" id="{6BD12ECF-2CC1-4680-B51A-F384209A9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27" y="3060700"/>
            <a:ext cx="2781300" cy="2781300"/>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Quality Produce Suppliers | Quality Propane and Quality Fuels | Places  Directory">
            <a:extLst>
              <a:ext uri="{FF2B5EF4-FFF2-40B4-BE49-F238E27FC236}">
                <a16:creationId xmlns:a16="http://schemas.microsoft.com/office/drawing/2014/main" id="{6AA50A22-0BEE-4623-B0EC-77379A6D01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159" b="26172"/>
          <a:stretch/>
        </p:blipFill>
        <p:spPr bwMode="auto">
          <a:xfrm>
            <a:off x="5261214" y="2492833"/>
            <a:ext cx="2781300" cy="1242392"/>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Competitive Pricing rubber stamp Royalty Free Vector Image">
            <a:extLst>
              <a:ext uri="{FF2B5EF4-FFF2-40B4-BE49-F238E27FC236}">
                <a16:creationId xmlns:a16="http://schemas.microsoft.com/office/drawing/2014/main" id="{DACFE095-B6BA-45A9-BE31-DF727E124E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0803"/>
          <a:stretch/>
        </p:blipFill>
        <p:spPr bwMode="auto">
          <a:xfrm>
            <a:off x="5181245" y="4365167"/>
            <a:ext cx="2536137" cy="2373564"/>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Purchaser, customer, shopping, shopper, shop, basket, buyer icon">
            <a:extLst>
              <a:ext uri="{FF2B5EF4-FFF2-40B4-BE49-F238E27FC236}">
                <a16:creationId xmlns:a16="http://schemas.microsoft.com/office/drawing/2014/main" id="{8F9E1395-4E60-48FE-8316-3BBF2ACE73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6020" y="3060700"/>
            <a:ext cx="1333500" cy="2781300"/>
          </a:xfrm>
          <a:prstGeom prst="rect">
            <a:avLst/>
          </a:prstGeom>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67A83F6-986B-4D51-BA62-0E6E545490BC}"/>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Motivation for choosing MEC?</a:t>
            </a:r>
          </a:p>
        </p:txBody>
      </p:sp>
      <p:pic>
        <p:nvPicPr>
          <p:cNvPr id="2062" name="Picture 14" descr="Free icon download | X Symbol">
            <a:extLst>
              <a:ext uri="{FF2B5EF4-FFF2-40B4-BE49-F238E27FC236}">
                <a16:creationId xmlns:a16="http://schemas.microsoft.com/office/drawing/2014/main" id="{CF39C5E0-EF56-459D-9712-28CBEAEBDA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7404" y="3636822"/>
            <a:ext cx="903820" cy="9038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E6C958C-9D8E-4C25-9FE4-A9949C89843B}"/>
              </a:ext>
            </a:extLst>
          </p:cNvPr>
          <p:cNvSpPr>
            <a:spLocks noGrp="1"/>
          </p:cNvSpPr>
          <p:nvPr>
            <p:ph type="sldNum" sz="quarter" idx="12"/>
          </p:nvPr>
        </p:nvSpPr>
        <p:spPr/>
        <p:txBody>
          <a:bodyPr/>
          <a:lstStyle/>
          <a:p>
            <a:fld id="{F555EDA7-67BB-4DA3-BE71-49ADCFA0FCE7}" type="slidenum">
              <a:rPr lang="en-CA" smtClean="0"/>
              <a:t>4</a:t>
            </a:fld>
            <a:endParaRPr lang="en-CA"/>
          </a:p>
        </p:txBody>
      </p:sp>
    </p:spTree>
    <p:extLst>
      <p:ext uri="{BB962C8B-B14F-4D97-AF65-F5344CB8AC3E}">
        <p14:creationId xmlns:p14="http://schemas.microsoft.com/office/powerpoint/2010/main" val="130272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C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8F5B4-E834-4B39-BE36-61359443078A}"/>
              </a:ext>
            </a:extLst>
          </p:cNvPr>
          <p:cNvSpPr>
            <a:spLocks noGrp="1"/>
          </p:cNvSpPr>
          <p:nvPr>
            <p:ph type="title"/>
          </p:nvPr>
        </p:nvSpPr>
        <p:spPr>
          <a:xfrm>
            <a:off x="414074" y="640080"/>
            <a:ext cx="3276938" cy="5577818"/>
          </a:xfrm>
        </p:spPr>
        <p:txBody>
          <a:bodyPr vert="horz" lIns="91440" tIns="45720" rIns="91440" bIns="45720" rtlCol="0" anchor="ctr">
            <a:normAutofit/>
          </a:bodyPr>
          <a:lstStyle/>
          <a:p>
            <a:br>
              <a:rPr lang="en-US" sz="54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br>
              <a:rPr lang="en-US" sz="54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br>
              <a:rPr lang="en-US" sz="54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54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MEC Website</a:t>
            </a:r>
            <a:br>
              <a:rPr lang="en-US"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br>
              <a:rPr lang="en-US" sz="8000" kern="12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endParaRPr lang="en-US" sz="8000" kern="1200" dirty="0">
              <a:solidFill>
                <a:srgbClr val="FFFFFF"/>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11" name="Straight Connector 1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2DC188-4B0B-491D-BB70-66E3EB2D1587}"/>
              </a:ext>
            </a:extLst>
          </p:cNvPr>
          <p:cNvPicPr>
            <a:picLocks noChangeAspect="1"/>
          </p:cNvPicPr>
          <p:nvPr/>
        </p:nvPicPr>
        <p:blipFill rotWithShape="1">
          <a:blip r:embed="rId3"/>
          <a:srcRect l="6875" t="9130" r="50679" b="3043"/>
          <a:stretch/>
        </p:blipFill>
        <p:spPr>
          <a:xfrm>
            <a:off x="3691013" y="871268"/>
            <a:ext cx="8404168" cy="4912518"/>
          </a:xfrm>
          <a:prstGeom prst="rect">
            <a:avLst/>
          </a:prstGeom>
        </p:spPr>
      </p:pic>
      <p:sp>
        <p:nvSpPr>
          <p:cNvPr id="3" name="Slide Number Placeholder 2">
            <a:extLst>
              <a:ext uri="{FF2B5EF4-FFF2-40B4-BE49-F238E27FC236}">
                <a16:creationId xmlns:a16="http://schemas.microsoft.com/office/drawing/2014/main" id="{8E10EFFD-4685-4A90-AE0D-97158570EF3F}"/>
              </a:ext>
            </a:extLst>
          </p:cNvPr>
          <p:cNvSpPr>
            <a:spLocks noGrp="1"/>
          </p:cNvSpPr>
          <p:nvPr>
            <p:ph type="sldNum" sz="quarter" idx="12"/>
          </p:nvPr>
        </p:nvSpPr>
        <p:spPr/>
        <p:txBody>
          <a:bodyPr/>
          <a:lstStyle/>
          <a:p>
            <a:fld id="{F555EDA7-67BB-4DA3-BE71-49ADCFA0FCE7}" type="slidenum">
              <a:rPr lang="en-CA" smtClean="0"/>
              <a:t>5</a:t>
            </a:fld>
            <a:endParaRPr lang="en-CA"/>
          </a:p>
        </p:txBody>
      </p:sp>
      <p:pic>
        <p:nvPicPr>
          <p:cNvPr id="5" name="Picture 4">
            <a:extLst>
              <a:ext uri="{FF2B5EF4-FFF2-40B4-BE49-F238E27FC236}">
                <a16:creationId xmlns:a16="http://schemas.microsoft.com/office/drawing/2014/main" id="{06CAA09E-340A-435D-96C8-2D59DF347B16}"/>
              </a:ext>
            </a:extLst>
          </p:cNvPr>
          <p:cNvPicPr>
            <a:picLocks noChangeAspect="1"/>
          </p:cNvPicPr>
          <p:nvPr/>
        </p:nvPicPr>
        <p:blipFill rotWithShape="1">
          <a:blip r:embed="rId4"/>
          <a:srcRect l="13816" t="19417" r="73122" b="2683"/>
          <a:stretch/>
        </p:blipFill>
        <p:spPr>
          <a:xfrm>
            <a:off x="6833064" y="1896694"/>
            <a:ext cx="2876429" cy="4824781"/>
          </a:xfrm>
          <a:prstGeom prst="rect">
            <a:avLst/>
          </a:prstGeom>
          <a:ln w="28575">
            <a:solidFill>
              <a:schemeClr val="tx1"/>
            </a:solidFill>
          </a:ln>
        </p:spPr>
      </p:pic>
    </p:spTree>
    <p:extLst>
      <p:ext uri="{BB962C8B-B14F-4D97-AF65-F5344CB8AC3E}">
        <p14:creationId xmlns:p14="http://schemas.microsoft.com/office/powerpoint/2010/main" val="79512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A306-A3C9-4E7E-BF6E-5A47B29A881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What Kinds of Data Did I Explore? </a:t>
            </a:r>
          </a:p>
        </p:txBody>
      </p:sp>
      <p:sp>
        <p:nvSpPr>
          <p:cNvPr id="3" name="Content Placeholder 2">
            <a:extLst>
              <a:ext uri="{FF2B5EF4-FFF2-40B4-BE49-F238E27FC236}">
                <a16:creationId xmlns:a16="http://schemas.microsoft.com/office/drawing/2014/main" id="{D4C9B67C-90E0-4E6E-80AC-6D9F7E150117}"/>
              </a:ext>
            </a:extLst>
          </p:cNvPr>
          <p:cNvSpPr>
            <a:spLocks noGrp="1"/>
          </p:cNvSpPr>
          <p:nvPr>
            <p:ph idx="1"/>
          </p:nvPr>
        </p:nvSpPr>
        <p:spPr>
          <a:xfrm>
            <a:off x="838201" y="1825625"/>
            <a:ext cx="4308708" cy="4351338"/>
          </a:xfrm>
        </p:spPr>
        <p:txBody>
          <a:bodyPr/>
          <a:lstStyle/>
          <a:p>
            <a:pPr marL="0" indent="0" algn="ctr">
              <a:buNone/>
            </a:pPr>
            <a:r>
              <a:rPr lang="en-CA" sz="3600" b="1" u="sng" dirty="0">
                <a:solidFill>
                  <a:srgbClr val="0070C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Men’s vs Women’s Gear</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Clothing (~1200 items)</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Footwear (~800 items)</a:t>
            </a:r>
          </a:p>
        </p:txBody>
      </p:sp>
      <p:sp>
        <p:nvSpPr>
          <p:cNvPr id="4" name="Content Placeholder 2">
            <a:extLst>
              <a:ext uri="{FF2B5EF4-FFF2-40B4-BE49-F238E27FC236}">
                <a16:creationId xmlns:a16="http://schemas.microsoft.com/office/drawing/2014/main" id="{5D8CD5F4-80B8-4077-A9A8-9B0B86F64F20}"/>
              </a:ext>
            </a:extLst>
          </p:cNvPr>
          <p:cNvSpPr txBox="1">
            <a:spLocks/>
          </p:cNvSpPr>
          <p:nvPr/>
        </p:nvSpPr>
        <p:spPr>
          <a:xfrm>
            <a:off x="5971390" y="1690688"/>
            <a:ext cx="4855105"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b="1" u="sng" dirty="0">
                <a:solidFill>
                  <a:srgbClr val="0070C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Activity</a:t>
            </a:r>
            <a:r>
              <a:rPr lang="en-CA" sz="3600" u="sng" dirty="0">
                <a:solidFill>
                  <a:srgbClr val="0070C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Camping and hiking (~2600 items)</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Climbing (~800 items)</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Cycling (~1400 items)</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Snow sports (~1000 items)</a:t>
            </a:r>
          </a:p>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Watersports (~500 items)</a:t>
            </a:r>
          </a:p>
        </p:txBody>
      </p:sp>
      <p:sp>
        <p:nvSpPr>
          <p:cNvPr id="5" name="Rectangle: Rounded Corners 4">
            <a:extLst>
              <a:ext uri="{FF2B5EF4-FFF2-40B4-BE49-F238E27FC236}">
                <a16:creationId xmlns:a16="http://schemas.microsoft.com/office/drawing/2014/main" id="{C5BEE523-CA0B-4BB8-B9E2-6B45E08229B3}"/>
              </a:ext>
            </a:extLst>
          </p:cNvPr>
          <p:cNvSpPr/>
          <p:nvPr/>
        </p:nvSpPr>
        <p:spPr>
          <a:xfrm>
            <a:off x="612065" y="2880619"/>
            <a:ext cx="4437888" cy="5608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061FA933-1517-426E-9503-7A7DE934A3B0}"/>
              </a:ext>
            </a:extLst>
          </p:cNvPr>
          <p:cNvSpPr/>
          <p:nvPr/>
        </p:nvSpPr>
        <p:spPr>
          <a:xfrm>
            <a:off x="5884162" y="2286000"/>
            <a:ext cx="4942333" cy="94982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6" descr="Expensive Icon">
            <a:extLst>
              <a:ext uri="{FF2B5EF4-FFF2-40B4-BE49-F238E27FC236}">
                <a16:creationId xmlns:a16="http://schemas.microsoft.com/office/drawing/2014/main" id="{4C8F6842-BE74-41F3-8180-6C24F3DF0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42" y="5372348"/>
            <a:ext cx="1285463" cy="12854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Discount Icon Png #191719 - Free Icons Library">
            <a:extLst>
              <a:ext uri="{FF2B5EF4-FFF2-40B4-BE49-F238E27FC236}">
                <a16:creationId xmlns:a16="http://schemas.microsoft.com/office/drawing/2014/main" id="{972833EF-FA81-4E81-B7B9-46D59636F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00" y="5435439"/>
            <a:ext cx="1213250" cy="1208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145C8B7B-AD3C-4DB6-AD73-7E860B6FD0D7}"/>
              </a:ext>
            </a:extLst>
          </p:cNvPr>
          <p:cNvSpPr/>
          <p:nvPr/>
        </p:nvSpPr>
        <p:spPr>
          <a:xfrm>
            <a:off x="1291590" y="5280660"/>
            <a:ext cx="9658350" cy="149771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0" name="Picture 6" descr="Free Vector | Star rating with numbers">
            <a:extLst>
              <a:ext uri="{FF2B5EF4-FFF2-40B4-BE49-F238E27FC236}">
                <a16:creationId xmlns:a16="http://schemas.microsoft.com/office/drawing/2014/main" id="{49B7E27C-6836-4626-8CD1-B91240EE1B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3783" y="5396428"/>
            <a:ext cx="1340548" cy="134054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1D2A9D7F-D41C-4040-AB2F-4D283D8B2F91}"/>
              </a:ext>
            </a:extLst>
          </p:cNvPr>
          <p:cNvSpPr>
            <a:spLocks noGrp="1"/>
          </p:cNvSpPr>
          <p:nvPr>
            <p:ph type="sldNum" sz="quarter" idx="12"/>
          </p:nvPr>
        </p:nvSpPr>
        <p:spPr/>
        <p:txBody>
          <a:bodyPr/>
          <a:lstStyle/>
          <a:p>
            <a:fld id="{F555EDA7-67BB-4DA3-BE71-49ADCFA0FCE7}" type="slidenum">
              <a:rPr lang="en-CA" smtClean="0"/>
              <a:t>6</a:t>
            </a:fld>
            <a:endParaRPr lang="en-CA"/>
          </a:p>
        </p:txBody>
      </p:sp>
      <p:pic>
        <p:nvPicPr>
          <p:cNvPr id="10" name="Picture 9">
            <a:extLst>
              <a:ext uri="{FF2B5EF4-FFF2-40B4-BE49-F238E27FC236}">
                <a16:creationId xmlns:a16="http://schemas.microsoft.com/office/drawing/2014/main" id="{E1867E7E-68F5-41E0-9C51-EFB03F4A8321}"/>
              </a:ext>
            </a:extLst>
          </p:cNvPr>
          <p:cNvPicPr>
            <a:picLocks noChangeAspect="1"/>
          </p:cNvPicPr>
          <p:nvPr/>
        </p:nvPicPr>
        <p:blipFill rotWithShape="1">
          <a:blip r:embed="rId6"/>
          <a:srcRect l="8710" t="19391" r="59274" b="5096"/>
          <a:stretch/>
        </p:blipFill>
        <p:spPr>
          <a:xfrm>
            <a:off x="145764" y="1566655"/>
            <a:ext cx="5298321" cy="3514664"/>
          </a:xfrm>
          <a:prstGeom prst="rect">
            <a:avLst/>
          </a:prstGeom>
        </p:spPr>
      </p:pic>
      <p:pic>
        <p:nvPicPr>
          <p:cNvPr id="11" name="Picture 10">
            <a:extLst>
              <a:ext uri="{FF2B5EF4-FFF2-40B4-BE49-F238E27FC236}">
                <a16:creationId xmlns:a16="http://schemas.microsoft.com/office/drawing/2014/main" id="{BC46EB90-F295-47F3-BB3B-49EE4AAEECBC}"/>
              </a:ext>
            </a:extLst>
          </p:cNvPr>
          <p:cNvPicPr>
            <a:picLocks noChangeAspect="1"/>
          </p:cNvPicPr>
          <p:nvPr/>
        </p:nvPicPr>
        <p:blipFill rotWithShape="1">
          <a:blip r:embed="rId7"/>
          <a:srcRect l="50800" t="21373" r="3894" b="6686"/>
          <a:stretch/>
        </p:blipFill>
        <p:spPr>
          <a:xfrm>
            <a:off x="5516254" y="1765123"/>
            <a:ext cx="6525165" cy="2914129"/>
          </a:xfrm>
          <a:prstGeom prst="rect">
            <a:avLst/>
          </a:prstGeom>
        </p:spPr>
      </p:pic>
    </p:spTree>
    <p:extLst>
      <p:ext uri="{BB962C8B-B14F-4D97-AF65-F5344CB8AC3E}">
        <p14:creationId xmlns:p14="http://schemas.microsoft.com/office/powerpoint/2010/main" val="37425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A306-A3C9-4E7E-BF6E-5A47B29A8817}"/>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What Can I Do With This Data?</a:t>
            </a:r>
          </a:p>
        </p:txBody>
      </p:sp>
      <p:pic>
        <p:nvPicPr>
          <p:cNvPr id="8" name="Picture 6" descr="Expensive Icon">
            <a:extLst>
              <a:ext uri="{FF2B5EF4-FFF2-40B4-BE49-F238E27FC236}">
                <a16:creationId xmlns:a16="http://schemas.microsoft.com/office/drawing/2014/main" id="{4C8F6842-BE74-41F3-8180-6C24F3DF0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677" y="1917313"/>
            <a:ext cx="1285463" cy="12854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Discount Icon Png #191719 - Free Icons Library">
            <a:extLst>
              <a:ext uri="{FF2B5EF4-FFF2-40B4-BE49-F238E27FC236}">
                <a16:creationId xmlns:a16="http://schemas.microsoft.com/office/drawing/2014/main" id="{972833EF-FA81-4E81-B7B9-46D59636F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835" y="1980404"/>
            <a:ext cx="1213250" cy="1208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145C8B7B-AD3C-4DB6-AD73-7E860B6FD0D7}"/>
              </a:ext>
            </a:extLst>
          </p:cNvPr>
          <p:cNvSpPr/>
          <p:nvPr/>
        </p:nvSpPr>
        <p:spPr>
          <a:xfrm>
            <a:off x="1266825" y="1825625"/>
            <a:ext cx="9658350" cy="149771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0" name="Picture 6" descr="Free Vector | Star rating with numbers">
            <a:extLst>
              <a:ext uri="{FF2B5EF4-FFF2-40B4-BE49-F238E27FC236}">
                <a16:creationId xmlns:a16="http://schemas.microsoft.com/office/drawing/2014/main" id="{49B7E27C-6836-4626-8CD1-B91240EE1B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018" y="1941393"/>
            <a:ext cx="1340548" cy="134054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30CBB8AC-7163-469A-8FDA-18E4BDF8A536}"/>
              </a:ext>
            </a:extLst>
          </p:cNvPr>
          <p:cNvSpPr>
            <a:spLocks noGrp="1"/>
          </p:cNvSpPr>
          <p:nvPr>
            <p:ph idx="1"/>
          </p:nvPr>
        </p:nvSpPr>
        <p:spPr>
          <a:xfrm>
            <a:off x="838200" y="3534665"/>
            <a:ext cx="4670658" cy="2642298"/>
          </a:xfrm>
        </p:spPr>
        <p:txBody>
          <a:bodyPr>
            <a:normAutofit lnSpcReduction="10000"/>
          </a:bodyPr>
          <a:lstStyle/>
          <a:p>
            <a:pPr marL="514350" indent="-514350">
              <a:buFont typeface="+mj-lt"/>
              <a:buAutoNum type="arabicPeriod"/>
            </a:pPr>
            <a:r>
              <a:rPr lang="en-CA" dirty="0"/>
              <a:t>Product price vs rating </a:t>
            </a:r>
          </a:p>
          <a:p>
            <a:pPr marL="514350" indent="-514350">
              <a:buFont typeface="+mj-lt"/>
              <a:buAutoNum type="arabicPeriod"/>
            </a:pPr>
            <a:r>
              <a:rPr lang="en-CA" dirty="0"/>
              <a:t>Product discount vs rating</a:t>
            </a:r>
          </a:p>
          <a:p>
            <a:pPr marL="514350" indent="-514350">
              <a:buFont typeface="+mj-lt"/>
              <a:buAutoNum type="arabicPeriod"/>
            </a:pPr>
            <a:r>
              <a:rPr lang="en-CA" dirty="0"/>
              <a:t>Regression of the above displaying line of best fit</a:t>
            </a:r>
          </a:p>
          <a:p>
            <a:pPr marL="514350" indent="-514350">
              <a:buFont typeface="+mj-lt"/>
              <a:buAutoNum type="arabicPeriod"/>
            </a:pPr>
            <a:r>
              <a:rPr lang="en-CA" dirty="0"/>
              <a:t>Boxplot displaying price distribution </a:t>
            </a:r>
          </a:p>
        </p:txBody>
      </p:sp>
      <p:cxnSp>
        <p:nvCxnSpPr>
          <p:cNvPr id="12" name="Straight Arrow Connector 11">
            <a:extLst>
              <a:ext uri="{FF2B5EF4-FFF2-40B4-BE49-F238E27FC236}">
                <a16:creationId xmlns:a16="http://schemas.microsoft.com/office/drawing/2014/main" id="{F7B9293F-623C-463C-AD2D-F818C5C0D4A2}"/>
              </a:ext>
            </a:extLst>
          </p:cNvPr>
          <p:cNvCxnSpPr/>
          <p:nvPr/>
        </p:nvCxnSpPr>
        <p:spPr>
          <a:xfrm>
            <a:off x="6526530" y="6176963"/>
            <a:ext cx="3966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55EFCC-08F4-4296-9E39-4C05984555D0}"/>
              </a:ext>
            </a:extLst>
          </p:cNvPr>
          <p:cNvCxnSpPr>
            <a:cxnSpLocks/>
          </p:cNvCxnSpPr>
          <p:nvPr/>
        </p:nvCxnSpPr>
        <p:spPr>
          <a:xfrm flipV="1">
            <a:off x="6678930" y="3534665"/>
            <a:ext cx="0" cy="2794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F23CC19-6BB5-42A6-B1FE-E44CC1573F41}"/>
              </a:ext>
            </a:extLst>
          </p:cNvPr>
          <p:cNvSpPr txBox="1"/>
          <p:nvPr/>
        </p:nvSpPr>
        <p:spPr>
          <a:xfrm>
            <a:off x="7889018" y="6329363"/>
            <a:ext cx="960519" cy="369332"/>
          </a:xfrm>
          <a:prstGeom prst="rect">
            <a:avLst/>
          </a:prstGeom>
          <a:noFill/>
        </p:spPr>
        <p:txBody>
          <a:bodyPr wrap="none" rtlCol="0">
            <a:spAutoFit/>
          </a:bodyPr>
          <a:lstStyle/>
          <a:p>
            <a:r>
              <a:rPr lang="en-CA" dirty="0"/>
              <a:t>Price ($)</a:t>
            </a:r>
          </a:p>
        </p:txBody>
      </p:sp>
      <p:sp>
        <p:nvSpPr>
          <p:cNvPr id="19" name="TextBox 18">
            <a:extLst>
              <a:ext uri="{FF2B5EF4-FFF2-40B4-BE49-F238E27FC236}">
                <a16:creationId xmlns:a16="http://schemas.microsoft.com/office/drawing/2014/main" id="{40A1AA74-8134-4054-9534-70C9EE828A58}"/>
              </a:ext>
            </a:extLst>
          </p:cNvPr>
          <p:cNvSpPr txBox="1"/>
          <p:nvPr/>
        </p:nvSpPr>
        <p:spPr>
          <a:xfrm>
            <a:off x="5508859" y="4787186"/>
            <a:ext cx="778868" cy="369332"/>
          </a:xfrm>
          <a:prstGeom prst="rect">
            <a:avLst/>
          </a:prstGeom>
          <a:noFill/>
        </p:spPr>
        <p:txBody>
          <a:bodyPr wrap="none" rtlCol="0">
            <a:spAutoFit/>
          </a:bodyPr>
          <a:lstStyle/>
          <a:p>
            <a:r>
              <a:rPr lang="en-CA" dirty="0"/>
              <a:t>Rating</a:t>
            </a:r>
          </a:p>
        </p:txBody>
      </p:sp>
      <p:cxnSp>
        <p:nvCxnSpPr>
          <p:cNvPr id="17" name="Straight Connector 16">
            <a:extLst>
              <a:ext uri="{FF2B5EF4-FFF2-40B4-BE49-F238E27FC236}">
                <a16:creationId xmlns:a16="http://schemas.microsoft.com/office/drawing/2014/main" id="{EA0F502B-7101-45EE-A30A-04E6C064D35A}"/>
              </a:ext>
            </a:extLst>
          </p:cNvPr>
          <p:cNvCxnSpPr/>
          <p:nvPr/>
        </p:nvCxnSpPr>
        <p:spPr>
          <a:xfrm>
            <a:off x="8609507" y="3534665"/>
            <a:ext cx="0" cy="253466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DEB595-04D0-4263-B8AE-D8D04658A9E1}"/>
              </a:ext>
            </a:extLst>
          </p:cNvPr>
          <p:cNvCxnSpPr>
            <a:cxnSpLocks/>
          </p:cNvCxnSpPr>
          <p:nvPr/>
        </p:nvCxnSpPr>
        <p:spPr>
          <a:xfrm>
            <a:off x="6831331" y="4753761"/>
            <a:ext cx="366140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3" name="Multiplication Sign 22">
            <a:extLst>
              <a:ext uri="{FF2B5EF4-FFF2-40B4-BE49-F238E27FC236}">
                <a16:creationId xmlns:a16="http://schemas.microsoft.com/office/drawing/2014/main" id="{512AC72F-BC1D-4844-BF2B-103F7362857D}"/>
              </a:ext>
            </a:extLst>
          </p:cNvPr>
          <p:cNvSpPr/>
          <p:nvPr/>
        </p:nvSpPr>
        <p:spPr>
          <a:xfrm>
            <a:off x="7760970" y="4240530"/>
            <a:ext cx="308605" cy="303767"/>
          </a:xfrm>
          <a:prstGeom prst="mathMultipl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Slide Number Placeholder 23">
            <a:extLst>
              <a:ext uri="{FF2B5EF4-FFF2-40B4-BE49-F238E27FC236}">
                <a16:creationId xmlns:a16="http://schemas.microsoft.com/office/drawing/2014/main" id="{FDD0AE41-F8F1-4D9B-864A-9062D3E90877}"/>
              </a:ext>
            </a:extLst>
          </p:cNvPr>
          <p:cNvSpPr>
            <a:spLocks noGrp="1"/>
          </p:cNvSpPr>
          <p:nvPr>
            <p:ph type="sldNum" sz="quarter" idx="12"/>
          </p:nvPr>
        </p:nvSpPr>
        <p:spPr/>
        <p:txBody>
          <a:bodyPr/>
          <a:lstStyle/>
          <a:p>
            <a:fld id="{F555EDA7-67BB-4DA3-BE71-49ADCFA0FCE7}" type="slidenum">
              <a:rPr lang="en-CA" smtClean="0"/>
              <a:t>7</a:t>
            </a:fld>
            <a:endParaRPr lang="en-CA"/>
          </a:p>
        </p:txBody>
      </p:sp>
      <p:sp>
        <p:nvSpPr>
          <p:cNvPr id="3" name="TextBox 2">
            <a:extLst>
              <a:ext uri="{FF2B5EF4-FFF2-40B4-BE49-F238E27FC236}">
                <a16:creationId xmlns:a16="http://schemas.microsoft.com/office/drawing/2014/main" id="{7FD123D8-7F2E-48C7-A168-91D38CBBFB89}"/>
              </a:ext>
            </a:extLst>
          </p:cNvPr>
          <p:cNvSpPr txBox="1"/>
          <p:nvPr/>
        </p:nvSpPr>
        <p:spPr>
          <a:xfrm>
            <a:off x="7237141" y="3858322"/>
            <a:ext cx="722185" cy="369332"/>
          </a:xfrm>
          <a:prstGeom prst="rect">
            <a:avLst/>
          </a:prstGeom>
          <a:noFill/>
        </p:spPr>
        <p:txBody>
          <a:bodyPr wrap="none" rtlCol="0">
            <a:spAutoFit/>
          </a:bodyPr>
          <a:lstStyle/>
          <a:p>
            <a:r>
              <a:rPr lang="en-CA" dirty="0"/>
              <a:t>MEC?</a:t>
            </a:r>
          </a:p>
        </p:txBody>
      </p:sp>
    </p:spTree>
    <p:extLst>
      <p:ext uri="{BB962C8B-B14F-4D97-AF65-F5344CB8AC3E}">
        <p14:creationId xmlns:p14="http://schemas.microsoft.com/office/powerpoint/2010/main" val="3581750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B51DC-202D-4815-B4F4-8E0D5AF593D1}"/>
              </a:ext>
            </a:extLst>
          </p:cNvPr>
          <p:cNvSpPr>
            <a:spLocks noGrp="1"/>
          </p:cNvSpPr>
          <p:nvPr>
            <p:ph type="title"/>
          </p:nvPr>
        </p:nvSpPr>
        <p:spPr/>
        <p:txBody>
          <a:bodyPr/>
          <a:lstStyle/>
          <a:p>
            <a:r>
              <a:rPr lang="en-CA" b="1" dirty="0">
                <a:solidFill>
                  <a:schemeClr val="bg1"/>
                </a:solidFill>
              </a:rPr>
              <a:t>Main Findings: </a:t>
            </a:r>
            <a:r>
              <a:rPr lang="en-CA" dirty="0">
                <a:solidFill>
                  <a:schemeClr val="bg1"/>
                </a:solidFill>
              </a:rPr>
              <a:t>Clothing</a:t>
            </a:r>
          </a:p>
        </p:txBody>
      </p:sp>
      <p:sp>
        <p:nvSpPr>
          <p:cNvPr id="6" name="Slide Number Placeholder 5">
            <a:extLst>
              <a:ext uri="{FF2B5EF4-FFF2-40B4-BE49-F238E27FC236}">
                <a16:creationId xmlns:a16="http://schemas.microsoft.com/office/drawing/2014/main" id="{B2FD357B-1E69-405C-BC33-AD9FEA6E084B}"/>
              </a:ext>
            </a:extLst>
          </p:cNvPr>
          <p:cNvSpPr>
            <a:spLocks noGrp="1"/>
          </p:cNvSpPr>
          <p:nvPr>
            <p:ph type="sldNum" sz="quarter" idx="12"/>
          </p:nvPr>
        </p:nvSpPr>
        <p:spPr/>
        <p:txBody>
          <a:bodyPr/>
          <a:lstStyle/>
          <a:p>
            <a:fld id="{F555EDA7-67BB-4DA3-BE71-49ADCFA0FCE7}" type="slidenum">
              <a:rPr lang="en-CA" smtClean="0"/>
              <a:t>8</a:t>
            </a:fld>
            <a:endParaRPr lang="en-CA"/>
          </a:p>
        </p:txBody>
      </p:sp>
    </p:spTree>
    <p:extLst>
      <p:ext uri="{BB962C8B-B14F-4D97-AF65-F5344CB8AC3E}">
        <p14:creationId xmlns:p14="http://schemas.microsoft.com/office/powerpoint/2010/main" val="292462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95FA7460-A874-4175-869B-DA7DB3BF9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818" y="1706982"/>
            <a:ext cx="6070217" cy="3908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848129-F759-423C-9845-3B92EF90D65A}"/>
              </a:ext>
            </a:extLst>
          </p:cNvPr>
          <p:cNvSpPr>
            <a:spLocks noGrp="1"/>
          </p:cNvSpPr>
          <p:nvPr>
            <p:ph type="title"/>
          </p:nvPr>
        </p:nvSpPr>
        <p:spPr/>
        <p:txBody>
          <a:bodyPr/>
          <a:lstStyle/>
          <a:p>
            <a:r>
              <a:rPr lang="en-CA"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Top Brands by Clothing Items Sold</a:t>
            </a:r>
          </a:p>
        </p:txBody>
      </p:sp>
      <p:sp>
        <p:nvSpPr>
          <p:cNvPr id="3" name="Rectangle: Rounded Corners 2">
            <a:extLst>
              <a:ext uri="{FF2B5EF4-FFF2-40B4-BE49-F238E27FC236}">
                <a16:creationId xmlns:a16="http://schemas.microsoft.com/office/drawing/2014/main" id="{D88B57BB-A38C-4ABD-A5D7-CA1DAAA7ACED}"/>
              </a:ext>
            </a:extLst>
          </p:cNvPr>
          <p:cNvSpPr/>
          <p:nvPr/>
        </p:nvSpPr>
        <p:spPr>
          <a:xfrm>
            <a:off x="2792336" y="1944414"/>
            <a:ext cx="5759669" cy="92491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a:extLst>
              <a:ext uri="{FF2B5EF4-FFF2-40B4-BE49-F238E27FC236}">
                <a16:creationId xmlns:a16="http://schemas.microsoft.com/office/drawing/2014/main" id="{6596995C-2BBD-4118-BC40-3A43AEF56364}"/>
              </a:ext>
            </a:extLst>
          </p:cNvPr>
          <p:cNvSpPr>
            <a:spLocks noGrp="1"/>
          </p:cNvSpPr>
          <p:nvPr>
            <p:ph type="sldNum" sz="quarter" idx="12"/>
          </p:nvPr>
        </p:nvSpPr>
        <p:spPr/>
        <p:txBody>
          <a:bodyPr/>
          <a:lstStyle/>
          <a:p>
            <a:fld id="{F555EDA7-67BB-4DA3-BE71-49ADCFA0FCE7}" type="slidenum">
              <a:rPr lang="en-CA" smtClean="0"/>
              <a:t>9</a:t>
            </a:fld>
            <a:endParaRPr lang="en-CA"/>
          </a:p>
        </p:txBody>
      </p:sp>
    </p:spTree>
    <p:extLst>
      <p:ext uri="{BB962C8B-B14F-4D97-AF65-F5344CB8AC3E}">
        <p14:creationId xmlns:p14="http://schemas.microsoft.com/office/powerpoint/2010/main" val="53368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TotalTime>
  <Words>527</Words>
  <Application>Microsoft Office PowerPoint</Application>
  <PresentationFormat>Widescreen</PresentationFormat>
  <Paragraphs>136</Paragraphs>
  <Slides>36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Malgun Gothic Semilight</vt:lpstr>
      <vt:lpstr>Microsoft GothicNeo Light</vt:lpstr>
      <vt:lpstr>Arial</vt:lpstr>
      <vt:lpstr>Calibri</vt:lpstr>
      <vt:lpstr>Calibri Light</vt:lpstr>
      <vt:lpstr>Office Theme</vt:lpstr>
      <vt:lpstr>WCD Web Scraping Project</vt:lpstr>
      <vt:lpstr>Agenda</vt:lpstr>
      <vt:lpstr>Motivation for choosing MEC?</vt:lpstr>
      <vt:lpstr>Motivation for choosing MEC?</vt:lpstr>
      <vt:lpstr>   MEC Website   </vt:lpstr>
      <vt:lpstr>What Kinds of Data Did I Explore? </vt:lpstr>
      <vt:lpstr>What Can I Do With This Data?</vt:lpstr>
      <vt:lpstr>Main Findings: Clothing</vt:lpstr>
      <vt:lpstr>Top Brands by Clothing Items Sold</vt:lpstr>
      <vt:lpstr>How Well are MEC Clothing Products rated? </vt:lpstr>
      <vt:lpstr>Clothing: Base Layers and Bottoms</vt:lpstr>
      <vt:lpstr>Clothing: Base Layers and Bottoms</vt:lpstr>
      <vt:lpstr>MEC Products by Activity</vt:lpstr>
      <vt:lpstr>Main Findings: Camping and Hiking</vt:lpstr>
      <vt:lpstr>Percent of MEC Products Sold for Camping and Hiking</vt:lpstr>
      <vt:lpstr>Distribution of Product Prices for Top 5 Brands with the Most Item Selection </vt:lpstr>
      <vt:lpstr>Camping: Subcategories</vt:lpstr>
      <vt:lpstr>Conclusions</vt:lpstr>
      <vt:lpstr>Conclusions</vt:lpstr>
      <vt:lpstr>Main Challenges</vt:lpstr>
      <vt:lpstr>Next Steps</vt:lpstr>
      <vt:lpstr>Questions?</vt:lpstr>
      <vt:lpstr>Supplementary Slides</vt:lpstr>
      <vt:lpstr>PowerPoint Presentation</vt:lpstr>
      <vt:lpstr>Does MSRP correlate with Product Discount? </vt:lpstr>
      <vt:lpstr>Footwear vs Discount</vt:lpstr>
      <vt:lpstr>Footwear vs Avg Review</vt:lpstr>
      <vt:lpstr>PowerPoint Presentation</vt:lpstr>
      <vt:lpstr>Do Ratings Correlate with Product Discount? </vt:lpstr>
      <vt:lpstr>MEC Product’s Sold vs Cycling</vt:lpstr>
      <vt:lpstr>MEC Product’s Sold vs Water Sports</vt:lpstr>
      <vt:lpstr>MEC Products Sold vs Winter Sports</vt:lpstr>
      <vt:lpstr>MEC Products Sold vs Climbing</vt:lpstr>
      <vt:lpstr>Camping: Sleeping Bags and Pads</vt:lpstr>
      <vt:lpstr>Camping: Tents, Tarps and Bivies</vt:lpstr>
      <vt:lpstr>Camping: Tents, Tarps and Bivies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WCD Web Scraping Project</dc:title>
  <dc:creator>Ernesto Ramos</dc:creator>
  <cp:lastModifiedBy>ernesto ramos</cp:lastModifiedBy>
  <cp:revision>132</cp:revision>
  <dcterms:created xsi:type="dcterms:W3CDTF">2020-10-19T16:12:42Z</dcterms:created>
  <dcterms:modified xsi:type="dcterms:W3CDTF">2021-03-16T05:17:08Z</dcterms:modified>
</cp:coreProperties>
</file>